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57" r:id="rId3"/>
    <p:sldId id="318" r:id="rId4"/>
    <p:sldId id="258" r:id="rId5"/>
    <p:sldId id="303" r:id="rId6"/>
    <p:sldId id="302" r:id="rId7"/>
    <p:sldId id="305" r:id="rId8"/>
    <p:sldId id="301" r:id="rId9"/>
    <p:sldId id="270" r:id="rId10"/>
    <p:sldId id="306" r:id="rId11"/>
    <p:sldId id="281" r:id="rId12"/>
    <p:sldId id="284" r:id="rId13"/>
    <p:sldId id="287" r:id="rId14"/>
    <p:sldId id="282" r:id="rId15"/>
    <p:sldId id="275" r:id="rId16"/>
    <p:sldId id="276" r:id="rId17"/>
    <p:sldId id="314" r:id="rId18"/>
    <p:sldId id="316" r:id="rId19"/>
    <p:sldId id="315" r:id="rId20"/>
    <p:sldId id="280" r:id="rId21"/>
    <p:sldId id="313" r:id="rId22"/>
    <p:sldId id="285" r:id="rId23"/>
    <p:sldId id="300" r:id="rId24"/>
    <p:sldId id="317" r:id="rId25"/>
    <p:sldId id="291" r:id="rId26"/>
    <p:sldId id="299" r:id="rId27"/>
    <p:sldId id="295" r:id="rId28"/>
    <p:sldId id="296" r:id="rId29"/>
    <p:sldId id="319" r:id="rId30"/>
    <p:sldId id="320" r:id="rId31"/>
    <p:sldId id="312" r:id="rId32"/>
    <p:sldId id="297" r:id="rId33"/>
    <p:sldId id="286" r:id="rId34"/>
    <p:sldId id="277" r:id="rId35"/>
    <p:sldId id="278" r:id="rId36"/>
    <p:sldId id="311" r:id="rId37"/>
    <p:sldId id="321" r:id="rId38"/>
    <p:sldId id="26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n" initials="S" lastIdx="3" clrIdx="0">
    <p:extLst>
      <p:ext uri="{19B8F6BF-5375-455C-9EA6-DF929625EA0E}">
        <p15:presenceInfo xmlns:p15="http://schemas.microsoft.com/office/powerpoint/2012/main" userId="Sh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660"/>
  </p:normalViewPr>
  <p:slideViewPr>
    <p:cSldViewPr snapToGrid="0">
      <p:cViewPr varScale="1">
        <p:scale>
          <a:sx n="44" d="100"/>
          <a:sy n="44" d="100"/>
        </p:scale>
        <p:origin x="1037" y="72"/>
      </p:cViewPr>
      <p:guideLst/>
    </p:cSldViewPr>
  </p:slideViewPr>
  <p:notesTextViewPr>
    <p:cViewPr>
      <p:scale>
        <a:sx n="1" d="1"/>
        <a:sy n="1" d="1"/>
      </p:scale>
      <p:origin x="0" y="0"/>
    </p:cViewPr>
  </p:notesTextViewPr>
  <p:sorterViewPr>
    <p:cViewPr>
      <p:scale>
        <a:sx n="100" d="100"/>
        <a:sy n="100" d="100"/>
      </p:scale>
      <p:origin x="0" y="-13373"/>
    </p:cViewPr>
  </p:sorterViewPr>
  <p:notesViewPr>
    <p:cSldViewPr snapToGrid="0">
      <p:cViewPr varScale="1">
        <p:scale>
          <a:sx n="83" d="100"/>
          <a:sy n="83" d="100"/>
        </p:scale>
        <p:origin x="227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3E-5EEF-443B-AEB9-2D45B8F4AF4F}" type="datetimeFigureOut">
              <a:rPr lang="en-US" smtClean="0"/>
              <a:t>5/15/2015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749EE-0623-43D7-8084-EC6C776BBF87}" type="slidenum">
              <a:rPr lang="en-US" smtClean="0"/>
              <a:t>‹#›</a:t>
            </a:fld>
            <a:endParaRPr lang="en-US"/>
          </a:p>
        </p:txBody>
      </p:sp>
    </p:spTree>
    <p:extLst>
      <p:ext uri="{BB962C8B-B14F-4D97-AF65-F5344CB8AC3E}">
        <p14:creationId xmlns:p14="http://schemas.microsoft.com/office/powerpoint/2010/main" val="108101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smtClean="0">
                <a:solidFill>
                  <a:schemeClr val="tx1"/>
                </a:solidFill>
                <a:effectLst/>
                <a:latin typeface="+mn-lt"/>
                <a:ea typeface="+mn-ea"/>
                <a:cs typeface="+mn-cs"/>
              </a:rPr>
              <a:t>“If you are currently a Windows Phone Silverlight developer, there’s never been a better time to investigate moving your development over to Windows XAML, which provides the ability to deliver universal Windows apps.”</a:t>
            </a:r>
            <a:endParaRPr lang="en-US" sz="1600" dirty="0"/>
          </a:p>
        </p:txBody>
      </p:sp>
      <p:sp>
        <p:nvSpPr>
          <p:cNvPr id="4" name="Slide Number Placeholder 3"/>
          <p:cNvSpPr>
            <a:spLocks noGrp="1"/>
          </p:cNvSpPr>
          <p:nvPr>
            <p:ph type="sldNum" sz="quarter" idx="10"/>
          </p:nvPr>
        </p:nvSpPr>
        <p:spPr/>
        <p:txBody>
          <a:bodyPr/>
          <a:lstStyle/>
          <a:p>
            <a:fld id="{99A1711F-A56D-4FD2-88EA-D7BF0C834806}" type="slidenum">
              <a:rPr lang="en-US">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758634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99A1711F-A56D-4FD2-88EA-D7BF0C834806}" type="slidenum">
              <a:rPr lang="en-US">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12824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A1711F-A56D-4FD2-88EA-D7BF0C834806}" type="slidenum">
              <a:rPr lang="en-US">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706864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A1711F-A56D-4FD2-88EA-D7BF0C834806}" type="slidenum">
              <a:rPr lang="en-US">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973697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A1711F-A56D-4FD2-88EA-D7BF0C834806}" type="slidenum">
              <a:rPr lang="en-US">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4174953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A1711F-A56D-4FD2-88EA-D7BF0C834806}" type="slidenum">
              <a:rPr lang="en-US">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835901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F6749EE-0623-43D7-8084-EC6C776BBF87}" type="slidenum">
              <a:rPr lang="en-US" smtClean="0"/>
              <a:t>22</a:t>
            </a:fld>
            <a:endParaRPr lang="en-US"/>
          </a:p>
        </p:txBody>
      </p:sp>
    </p:spTree>
    <p:extLst>
      <p:ext uri="{BB962C8B-B14F-4D97-AF65-F5344CB8AC3E}">
        <p14:creationId xmlns:p14="http://schemas.microsoft.com/office/powerpoint/2010/main" val="1433055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5/15/2015 1:04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579785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A1711F-A56D-4FD2-88EA-D7BF0C834806}" type="slidenum">
              <a:rPr lang="en-US">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1898580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grpSp>
        <p:nvGrpSpPr>
          <p:cNvPr id="18" name="Group 17"/>
          <p:cNvGrpSpPr/>
          <p:nvPr userDrawn="1"/>
        </p:nvGrpSpPr>
        <p:grpSpPr>
          <a:xfrm>
            <a:off x="9406400" y="5861707"/>
            <a:ext cx="2343449" cy="513900"/>
            <a:chOff x="3484562" y="4392613"/>
            <a:chExt cx="6862764" cy="1504950"/>
          </a:xfrm>
          <a:solidFill>
            <a:schemeClr val="bg1"/>
          </a:solidFill>
        </p:grpSpPr>
        <p:sp>
          <p:nvSpPr>
            <p:cNvPr id="6"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1223165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954864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958604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6951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837474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660901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16092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42066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2653081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225321541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5628748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smtClean="0"/>
              <a:t>Agenda</a:t>
            </a:r>
            <a:endParaRPr lang="en-US" dirty="0"/>
          </a:p>
        </p:txBody>
      </p:sp>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a:lvl2pPr>
            <a:lvl3pPr marL="692150" indent="-227013">
              <a:defRPr/>
            </a:lvl3pPr>
            <a:lvl4pPr marL="1149350" indent="-227013">
              <a:defRPr/>
            </a:lvl4pPr>
            <a:lvl5pPr marL="1606550" indent="-227013">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81547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grpSp>
        <p:nvGrpSpPr>
          <p:cNvPr id="18" name="Group 17"/>
          <p:cNvGrpSpPr/>
          <p:nvPr userDrawn="1"/>
        </p:nvGrpSpPr>
        <p:grpSpPr>
          <a:xfrm>
            <a:off x="9406400" y="5861707"/>
            <a:ext cx="2343449" cy="513900"/>
            <a:chOff x="3484562" y="4392613"/>
            <a:chExt cx="6862764" cy="1504950"/>
          </a:xfrm>
          <a:solidFill>
            <a:schemeClr val="bg1"/>
          </a:solidFill>
        </p:grpSpPr>
        <p:sp>
          <p:nvSpPr>
            <p:cNvPr id="6"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4" name="TextBox 3"/>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Tree>
    <p:extLst>
      <p:ext uri="{BB962C8B-B14F-4D97-AF65-F5344CB8AC3E}">
        <p14:creationId xmlns:p14="http://schemas.microsoft.com/office/powerpoint/2010/main" val="3904945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59570"/>
          <a:stretch/>
        </p:blipFill>
        <p:spPr>
          <a:xfrm>
            <a:off x="1977152" y="3813716"/>
            <a:ext cx="8237697" cy="2497874"/>
          </a:xfrm>
          <a:prstGeom prst="rect">
            <a:avLst/>
          </a:prstGeom>
        </p:spPr>
      </p:pic>
      <p:sp>
        <p:nvSpPr>
          <p:cNvPr id="3" name="Media Placeholder 2"/>
          <p:cNvSpPr>
            <a:spLocks noGrp="1"/>
          </p:cNvSpPr>
          <p:nvPr>
            <p:ph type="media"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9730862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3207914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2" name="Rectangle 1"/>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Tree>
    <p:extLst>
      <p:ext uri="{BB962C8B-B14F-4D97-AF65-F5344CB8AC3E}">
        <p14:creationId xmlns:p14="http://schemas.microsoft.com/office/powerpoint/2010/main" val="296408395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8994668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71631613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91731348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031038916"/>
      </p:ext>
    </p:extLst>
  </p:cSld>
  <p:clrMap bg1="lt1" tx1="dk1" bg2="lt2" tx2="dk2" accent1="accent1" accent2="accent2" accent3="accent3" accent4="accent4" accent5="accent5" accent6="accent6" hlink="hlink" folHlink="folHlink"/>
  <p:sldLayoutIdLst>
    <p:sldLayoutId id="2147483661" r:id="rId1"/>
    <p:sldLayoutId id="2147483713" r:id="rId2"/>
    <p:sldLayoutId id="2147483708" r:id="rId3"/>
    <p:sldLayoutId id="2147483668" r:id="rId4"/>
    <p:sldLayoutId id="2147483709" r:id="rId5"/>
    <p:sldLayoutId id="2147483662" r:id="rId6"/>
    <p:sldLayoutId id="2147483711" r:id="rId7"/>
    <p:sldLayoutId id="2147483664" r:id="rId8"/>
    <p:sldLayoutId id="2147483665" r:id="rId9"/>
    <p:sldLayoutId id="2147483712" r:id="rId10"/>
    <p:sldLayoutId id="2147483666" r:id="rId11"/>
    <p:sldLayoutId id="2147483714" r:id="rId12"/>
    <p:sldLayoutId id="2147483674" r:id="rId13"/>
    <p:sldLayoutId id="2147483671" r:id="rId14"/>
    <p:sldLayoutId id="2147483672" r:id="rId15"/>
    <p:sldLayoutId id="2147483673" r:id="rId16"/>
    <p:sldLayoutId id="2147483675" r:id="rId17"/>
    <p:sldLayoutId id="2147483715" r:id="rId18"/>
    <p:sldLayoutId id="2147483718" r:id="rId19"/>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aka.ms/uwp-projectupgradeutility"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channel9.msdn.com/Events/Build/2015/3-741"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28296" y="1744536"/>
            <a:ext cx="11637012" cy="2215991"/>
          </a:xfrm>
        </p:spPr>
        <p:txBody>
          <a:bodyPr/>
          <a:lstStyle/>
          <a:p>
            <a:r>
              <a:rPr lang="en-US" sz="7200" dirty="0" smtClean="0"/>
              <a:t>Porting 8.1 Apps to Windows 10</a:t>
            </a:r>
            <a:endParaRPr lang="en-US" sz="5400" b="0" dirty="0"/>
          </a:p>
        </p:txBody>
      </p:sp>
      <p:sp>
        <p:nvSpPr>
          <p:cNvPr id="3" name="Subtitle 7"/>
          <p:cNvSpPr txBox="1">
            <a:spLocks/>
          </p:cNvSpPr>
          <p:nvPr/>
        </p:nvSpPr>
        <p:spPr>
          <a:xfrm>
            <a:off x="728296" y="3960527"/>
            <a:ext cx="8554852" cy="2238552"/>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lvl="0">
              <a:spcBef>
                <a:spcPts val="800"/>
              </a:spcBef>
            </a:pPr>
            <a:r>
              <a:rPr lang="en-GB" dirty="0">
                <a:solidFill>
                  <a:prstClr val="white"/>
                </a:solidFill>
              </a:rPr>
              <a:t>A Developer's Guide to Windows </a:t>
            </a:r>
            <a:r>
              <a:rPr lang="en-GB" dirty="0" smtClean="0">
                <a:solidFill>
                  <a:prstClr val="white"/>
                </a:solidFill>
              </a:rPr>
              <a:t>10</a:t>
            </a:r>
            <a:br>
              <a:rPr lang="en-GB" dirty="0" smtClean="0">
                <a:solidFill>
                  <a:prstClr val="white"/>
                </a:solidFill>
              </a:rPr>
            </a:br>
            <a:r>
              <a:rPr lang="en-US" dirty="0" smtClean="0">
                <a:solidFill>
                  <a:prstClr val="white">
                    <a:lumMod val="75000"/>
                  </a:prstClr>
                </a:solidFill>
              </a:rPr>
              <a:t>Andy &amp; Jerry</a:t>
            </a:r>
            <a:endParaRPr lang="en-US" dirty="0">
              <a:solidFill>
                <a:prstClr val="white">
                  <a:lumMod val="75000"/>
                </a:prstClr>
              </a:solidFill>
            </a:endParaRPr>
          </a:p>
        </p:txBody>
      </p:sp>
    </p:spTree>
    <p:extLst>
      <p:ext uri="{BB962C8B-B14F-4D97-AF65-F5344CB8AC3E}">
        <p14:creationId xmlns:p14="http://schemas.microsoft.com/office/powerpoint/2010/main" val="190554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Porting a Windows 8.1 or Windows Phone 8.1 Project</a:t>
            </a:r>
            <a:endParaRPr lang="en-US" dirty="0"/>
          </a:p>
        </p:txBody>
      </p:sp>
    </p:spTree>
    <p:extLst>
      <p:ext uri="{BB962C8B-B14F-4D97-AF65-F5344CB8AC3E}">
        <p14:creationId xmlns:p14="http://schemas.microsoft.com/office/powerpoint/2010/main" val="357698771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Porting an 8.1 WinRT Project</a:t>
            </a:r>
            <a:endParaRPr lang="en-US" dirty="0"/>
          </a:p>
        </p:txBody>
      </p:sp>
      <p:sp>
        <p:nvSpPr>
          <p:cNvPr id="2" name="Content Placeholder 1"/>
          <p:cNvSpPr>
            <a:spLocks noGrp="1"/>
          </p:cNvSpPr>
          <p:nvPr>
            <p:ph type="body" sz="quarter" idx="10"/>
          </p:nvPr>
        </p:nvSpPr>
        <p:spPr>
          <a:xfrm>
            <a:off x="257174" y="1431235"/>
            <a:ext cx="11934825" cy="5426765"/>
          </a:xfrm>
        </p:spPr>
        <p:txBody>
          <a:bodyPr/>
          <a:lstStyle/>
          <a:p>
            <a:r>
              <a:rPr lang="en-US" dirty="0" smtClean="0"/>
              <a:t>Project file </a:t>
            </a:r>
            <a:r>
              <a:rPr lang="en-US" dirty="0"/>
              <a:t>and </a:t>
            </a:r>
            <a:r>
              <a:rPr lang="en-US" dirty="0" err="1" smtClean="0"/>
              <a:t>package.appxmanifest</a:t>
            </a:r>
            <a:r>
              <a:rPr lang="en-US" dirty="0" smtClean="0"/>
              <a:t> need modifications</a:t>
            </a:r>
          </a:p>
          <a:p>
            <a:pPr lvl="1"/>
            <a:r>
              <a:rPr lang="en-US" sz="2400" dirty="0" smtClean="0"/>
              <a:t>No upgrade script in the //BUILD/ release of the tools </a:t>
            </a:r>
          </a:p>
          <a:p>
            <a:endParaRPr lang="en-US" dirty="0" smtClean="0"/>
          </a:p>
          <a:p>
            <a:r>
              <a:rPr lang="en-US" b="1" dirty="0" smtClean="0"/>
              <a:t>…but we’ve written a </a:t>
            </a:r>
            <a:r>
              <a:rPr lang="en-US" b="1" dirty="0" err="1" smtClean="0"/>
              <a:t>Powershell</a:t>
            </a:r>
            <a:r>
              <a:rPr lang="en-US" b="1" dirty="0" smtClean="0"/>
              <a:t> script to do most of the work </a:t>
            </a:r>
            <a:r>
              <a:rPr lang="en-US" b="1" dirty="0" smtClean="0">
                <a:sym typeface="Wingdings" panose="05000000000000000000" pitchFamily="2" charset="2"/>
              </a:rPr>
              <a:t></a:t>
            </a:r>
          </a:p>
          <a:p>
            <a:pPr lvl="1"/>
            <a:r>
              <a:rPr lang="en-US" sz="2400" dirty="0">
                <a:sym typeface="Wingdings" panose="05000000000000000000" pitchFamily="2" charset="2"/>
              </a:rPr>
              <a:t>Get it at </a:t>
            </a:r>
            <a:r>
              <a:rPr lang="en-US" sz="2400" dirty="0">
                <a:sym typeface="Wingdings" panose="05000000000000000000" pitchFamily="2" charset="2"/>
                <a:hlinkClick r:id="rId3"/>
              </a:rPr>
              <a:t>http://</a:t>
            </a:r>
            <a:r>
              <a:rPr lang="en-US" sz="2400" dirty="0" smtClean="0">
                <a:sym typeface="Wingdings" panose="05000000000000000000" pitchFamily="2" charset="2"/>
                <a:hlinkClick r:id="rId3"/>
              </a:rPr>
              <a:t>aka.ms/uwp-projectupgradeutility</a:t>
            </a:r>
            <a:r>
              <a:rPr lang="en-US" sz="2400" dirty="0" smtClean="0">
                <a:sym typeface="Wingdings" panose="05000000000000000000" pitchFamily="2" charset="2"/>
              </a:rPr>
              <a:t> </a:t>
            </a:r>
            <a:endParaRPr lang="en-US" sz="2400" dirty="0" smtClean="0"/>
          </a:p>
        </p:txBody>
      </p:sp>
    </p:spTree>
    <p:extLst>
      <p:ext uri="{BB962C8B-B14F-4D97-AF65-F5344CB8AC3E}">
        <p14:creationId xmlns:p14="http://schemas.microsoft.com/office/powerpoint/2010/main" val="13247880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err="1" smtClean="0"/>
              <a:t>Upgrade_to_uwp</a:t>
            </a:r>
            <a:r>
              <a:rPr lang="en-GB" dirty="0" smtClean="0"/>
              <a:t> </a:t>
            </a:r>
            <a:r>
              <a:rPr lang="en-GB" dirty="0" err="1" smtClean="0"/>
              <a:t>Powershell</a:t>
            </a:r>
            <a:r>
              <a:rPr lang="en-GB" dirty="0" smtClean="0"/>
              <a:t> script</a:t>
            </a:r>
            <a:endParaRPr lang="en-GB" dirty="0"/>
          </a:p>
        </p:txBody>
      </p:sp>
      <p:sp>
        <p:nvSpPr>
          <p:cNvPr id="2" name="Text Placeholder 1"/>
          <p:cNvSpPr>
            <a:spLocks noGrp="1"/>
          </p:cNvSpPr>
          <p:nvPr>
            <p:ph type="body" sz="quarter" idx="10"/>
          </p:nvPr>
        </p:nvSpPr>
        <p:spPr/>
        <p:txBody>
          <a:bodyPr/>
          <a:lstStyle/>
          <a:p>
            <a:r>
              <a:rPr lang="en-GB" dirty="0" smtClean="0"/>
              <a:t> </a:t>
            </a:r>
            <a:endParaRPr lang="en-GB" dirty="0"/>
          </a:p>
        </p:txBody>
      </p:sp>
      <p:sp>
        <p:nvSpPr>
          <p:cNvPr id="5" name="TextBox 4"/>
          <p:cNvSpPr txBox="1"/>
          <p:nvPr/>
        </p:nvSpPr>
        <p:spPr>
          <a:xfrm>
            <a:off x="592153" y="4919869"/>
            <a:ext cx="11330609" cy="1705082"/>
          </a:xfrm>
          <a:prstGeom prst="rect">
            <a:avLst/>
          </a:prstGeom>
          <a:noFill/>
        </p:spPr>
        <p:txBody>
          <a:bodyPr wrap="square" lIns="137160" tIns="109728" rIns="137160" bIns="109728" rtlCol="0">
            <a:spAutoFit/>
          </a:bodyPr>
          <a:lstStyle/>
          <a:p>
            <a:pPr marL="342900" indent="-342900">
              <a:lnSpc>
                <a:spcPct val="90000"/>
              </a:lnSpc>
              <a:spcBef>
                <a:spcPts val="600"/>
              </a:spcBef>
              <a:buFont typeface="Arial" panose="020B0604020202020204" pitchFamily="34" charset="0"/>
              <a:buChar char="•"/>
            </a:pPr>
            <a:r>
              <a:rPr lang="en-GB" sz="2400" dirty="0">
                <a:solidFill>
                  <a:schemeClr val="accent1"/>
                </a:solidFill>
              </a:rPr>
              <a:t>Automates</a:t>
            </a:r>
            <a:r>
              <a:rPr lang="en-GB" dirty="0" smtClean="0">
                <a:latin typeface="+mj-lt"/>
              </a:rPr>
              <a:t> </a:t>
            </a:r>
            <a:r>
              <a:rPr lang="en-GB" sz="2400" dirty="0">
                <a:solidFill>
                  <a:schemeClr val="accent1"/>
                </a:solidFill>
              </a:rPr>
              <a:t>most of the upgrade steps – </a:t>
            </a:r>
            <a:r>
              <a:rPr lang="en-GB" sz="2400" b="1" u="sng" dirty="0" smtClean="0">
                <a:solidFill>
                  <a:schemeClr val="accent1"/>
                </a:solidFill>
              </a:rPr>
              <a:t>doesn’t do everything</a:t>
            </a:r>
            <a:r>
              <a:rPr lang="en-GB" sz="2400" dirty="0" smtClean="0">
                <a:solidFill>
                  <a:schemeClr val="accent1"/>
                </a:solidFill>
              </a:rPr>
              <a:t>!</a:t>
            </a:r>
            <a:endParaRPr lang="en-GB" sz="2400" dirty="0">
              <a:solidFill>
                <a:schemeClr val="accent1"/>
              </a:solidFill>
            </a:endParaRPr>
          </a:p>
          <a:p>
            <a:pPr marL="342900" indent="-342900">
              <a:lnSpc>
                <a:spcPct val="90000"/>
              </a:lnSpc>
              <a:spcBef>
                <a:spcPts val="600"/>
              </a:spcBef>
              <a:buFont typeface="Arial" panose="020B0604020202020204" pitchFamily="34" charset="0"/>
              <a:buChar char="•"/>
            </a:pPr>
            <a:r>
              <a:rPr lang="en-GB" sz="2400" dirty="0">
                <a:solidFill>
                  <a:schemeClr val="accent1"/>
                </a:solidFill>
              </a:rPr>
              <a:t>Converts .</a:t>
            </a:r>
            <a:r>
              <a:rPr lang="en-GB" sz="2400" dirty="0" err="1">
                <a:solidFill>
                  <a:schemeClr val="accent1"/>
                </a:solidFill>
              </a:rPr>
              <a:t>csproj</a:t>
            </a:r>
            <a:r>
              <a:rPr lang="en-GB" sz="2400" dirty="0">
                <a:solidFill>
                  <a:schemeClr val="accent1"/>
                </a:solidFill>
              </a:rPr>
              <a:t> to </a:t>
            </a:r>
            <a:r>
              <a:rPr lang="en-GB" sz="2400" dirty="0" smtClean="0">
                <a:solidFill>
                  <a:schemeClr val="accent1"/>
                </a:solidFill>
              </a:rPr>
              <a:t>UWP</a:t>
            </a:r>
            <a:r>
              <a:rPr lang="en-GB" sz="2400" dirty="0">
                <a:solidFill>
                  <a:schemeClr val="accent1"/>
                </a:solidFill>
              </a:rPr>
              <a:t>, updates </a:t>
            </a:r>
            <a:r>
              <a:rPr lang="en-GB" sz="2400" dirty="0" err="1" smtClean="0">
                <a:solidFill>
                  <a:schemeClr val="accent1"/>
                </a:solidFill>
              </a:rPr>
              <a:t>package.appxmanifest</a:t>
            </a:r>
            <a:endParaRPr lang="en-GB" sz="2400" dirty="0" smtClean="0">
              <a:solidFill>
                <a:schemeClr val="accent1"/>
              </a:solidFill>
            </a:endParaRPr>
          </a:p>
          <a:p>
            <a:pPr marL="342900" indent="-342900">
              <a:lnSpc>
                <a:spcPct val="90000"/>
              </a:lnSpc>
              <a:spcBef>
                <a:spcPts val="600"/>
              </a:spcBef>
              <a:buFont typeface="Arial" panose="020B0604020202020204" pitchFamily="34" charset="0"/>
              <a:buChar char="•"/>
            </a:pPr>
            <a:r>
              <a:rPr lang="en-GB" sz="2400" dirty="0" smtClean="0">
                <a:solidFill>
                  <a:schemeClr val="accent1"/>
                </a:solidFill>
              </a:rPr>
              <a:t>Run directly in </a:t>
            </a:r>
            <a:r>
              <a:rPr lang="en-GB" sz="2400" dirty="0" err="1" smtClean="0">
                <a:solidFill>
                  <a:schemeClr val="accent1"/>
                </a:solidFill>
              </a:rPr>
              <a:t>Powershell</a:t>
            </a:r>
            <a:r>
              <a:rPr lang="en-GB" sz="2400" dirty="0" smtClean="0">
                <a:solidFill>
                  <a:schemeClr val="accent1"/>
                </a:solidFill>
              </a:rPr>
              <a:t> (needs script execute allowed), or run Run_Upgrade_to_UWP.bat at </a:t>
            </a:r>
            <a:r>
              <a:rPr lang="en-GB" sz="2400" dirty="0" err="1" smtClean="0">
                <a:solidFill>
                  <a:schemeClr val="accent1"/>
                </a:solidFill>
              </a:rPr>
              <a:t>cmd</a:t>
            </a:r>
            <a:r>
              <a:rPr lang="en-GB" sz="2400" dirty="0" smtClean="0">
                <a:solidFill>
                  <a:schemeClr val="accent1"/>
                </a:solidFill>
              </a:rPr>
              <a:t> prompt</a:t>
            </a:r>
            <a:endParaRPr lang="en-GB" sz="2400" dirty="0">
              <a:solidFill>
                <a:schemeClr val="accent1"/>
              </a:solidFill>
            </a:endParaRPr>
          </a:p>
        </p:txBody>
      </p:sp>
      <p:pic>
        <p:nvPicPr>
          <p:cNvPr id="4" name="Picture 3"/>
          <p:cNvPicPr>
            <a:picLocks noChangeAspect="1"/>
          </p:cNvPicPr>
          <p:nvPr/>
        </p:nvPicPr>
        <p:blipFill>
          <a:blip r:embed="rId2"/>
          <a:stretch>
            <a:fillRect/>
          </a:stretch>
        </p:blipFill>
        <p:spPr>
          <a:xfrm>
            <a:off x="3448048" y="1357726"/>
            <a:ext cx="5553075" cy="3248025"/>
          </a:xfrm>
          <a:prstGeom prst="rect">
            <a:avLst/>
          </a:prstGeom>
        </p:spPr>
      </p:pic>
    </p:spTree>
    <p:extLst>
      <p:ext uri="{BB962C8B-B14F-4D97-AF65-F5344CB8AC3E}">
        <p14:creationId xmlns:p14="http://schemas.microsoft.com/office/powerpoint/2010/main" val="72398908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Updated Project </a:t>
            </a:r>
            <a:endParaRPr lang="en-GB" dirty="0"/>
          </a:p>
        </p:txBody>
      </p:sp>
      <p:sp>
        <p:nvSpPr>
          <p:cNvPr id="2" name="Content Placeholder 1"/>
          <p:cNvSpPr>
            <a:spLocks noGrp="1"/>
          </p:cNvSpPr>
          <p:nvPr>
            <p:ph type="body" sz="quarter" idx="10"/>
          </p:nvPr>
        </p:nvSpPr>
        <p:spPr/>
        <p:txBody>
          <a:bodyPr/>
          <a:lstStyle/>
          <a:p>
            <a:r>
              <a:rPr lang="en-GB" dirty="0" smtClean="0"/>
              <a:t> </a:t>
            </a:r>
            <a:endParaRPr lang="en-GB" dirty="0"/>
          </a:p>
        </p:txBody>
      </p:sp>
      <p:pic>
        <p:nvPicPr>
          <p:cNvPr id="5" name="Picture 4"/>
          <p:cNvPicPr>
            <a:picLocks noChangeAspect="1"/>
          </p:cNvPicPr>
          <p:nvPr/>
        </p:nvPicPr>
        <p:blipFill>
          <a:blip r:embed="rId2"/>
          <a:stretch>
            <a:fillRect/>
          </a:stretch>
        </p:blipFill>
        <p:spPr>
          <a:xfrm>
            <a:off x="1885762" y="1233041"/>
            <a:ext cx="8420476" cy="5288469"/>
          </a:xfrm>
          <a:prstGeom prst="rect">
            <a:avLst/>
          </a:prstGeom>
        </p:spPr>
      </p:pic>
    </p:spTree>
    <p:extLst>
      <p:ext uri="{BB962C8B-B14F-4D97-AF65-F5344CB8AC3E}">
        <p14:creationId xmlns:p14="http://schemas.microsoft.com/office/powerpoint/2010/main" val="421811330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Manual </a:t>
            </a:r>
            <a:r>
              <a:rPr lang="en-GB" dirty="0"/>
              <a:t>project file </a:t>
            </a:r>
            <a:r>
              <a:rPr lang="en-GB" dirty="0" smtClean="0"/>
              <a:t>updates</a:t>
            </a:r>
            <a:endParaRPr lang="en-GB" dirty="0"/>
          </a:p>
        </p:txBody>
      </p:sp>
      <p:sp>
        <p:nvSpPr>
          <p:cNvPr id="2" name="Content Placeholder 1"/>
          <p:cNvSpPr>
            <a:spLocks noGrp="1"/>
          </p:cNvSpPr>
          <p:nvPr>
            <p:ph type="body" sz="quarter" idx="10"/>
          </p:nvPr>
        </p:nvSpPr>
        <p:spPr/>
        <p:txBody>
          <a:bodyPr/>
          <a:lstStyle/>
          <a:p>
            <a:pPr fontAlgn="base"/>
            <a:r>
              <a:rPr lang="en-GB" dirty="0"/>
              <a:t>Add Publisher </a:t>
            </a:r>
            <a:r>
              <a:rPr lang="en-GB" dirty="0" smtClean="0"/>
              <a:t>to </a:t>
            </a:r>
            <a:r>
              <a:rPr lang="en-GB" dirty="0" err="1" smtClean="0"/>
              <a:t>PackageDependency</a:t>
            </a:r>
            <a:r>
              <a:rPr lang="en-GB" sz="3200" dirty="0" smtClean="0">
                <a:solidFill>
                  <a:srgbClr val="000000"/>
                </a:solidFill>
                <a:latin typeface="calibri" panose="020F0502020204030204" pitchFamily="34" charset="0"/>
              </a:rPr>
              <a:t>:</a:t>
            </a:r>
          </a:p>
          <a:p>
            <a:pPr fontAlgn="base"/>
            <a:endParaRPr lang="en-GB" sz="2800" dirty="0">
              <a:solidFill>
                <a:srgbClr val="000000"/>
              </a:solidFill>
              <a:latin typeface="calibri" panose="020F0502020204030204" pitchFamily="34" charset="0"/>
            </a:endParaRPr>
          </a:p>
          <a:p>
            <a:pPr fontAlgn="base"/>
            <a:endParaRPr lang="en-GB" sz="2800" dirty="0">
              <a:solidFill>
                <a:srgbClr val="000000"/>
              </a:solidFill>
              <a:latin typeface="calibri" panose="020F0502020204030204" pitchFamily="34" charset="0"/>
            </a:endParaRPr>
          </a:p>
          <a:p>
            <a:pPr fontAlgn="base"/>
            <a:r>
              <a:rPr lang="en-GB" sz="2800" dirty="0" smtClean="0">
                <a:solidFill>
                  <a:srgbClr val="000000"/>
                </a:solidFill>
                <a:latin typeface="calibri" panose="020F0502020204030204" pitchFamily="34" charset="0"/>
              </a:rPr>
              <a:t>Change to:</a:t>
            </a:r>
          </a:p>
          <a:p>
            <a:pPr fontAlgn="base"/>
            <a:endParaRPr lang="en-GB" sz="4000" dirty="0">
              <a:solidFill>
                <a:srgbClr val="000000"/>
              </a:solidFill>
              <a:latin typeface="calibri" panose="020F0502020204030204" pitchFamily="34" charset="0"/>
            </a:endParaRPr>
          </a:p>
          <a:p>
            <a:endParaRPr lang="en-GB" dirty="0"/>
          </a:p>
        </p:txBody>
      </p:sp>
      <p:sp>
        <p:nvSpPr>
          <p:cNvPr id="7" name="TextBox 6"/>
          <p:cNvSpPr txBox="1"/>
          <p:nvPr/>
        </p:nvSpPr>
        <p:spPr>
          <a:xfrm>
            <a:off x="382195" y="4063799"/>
            <a:ext cx="11365856" cy="1606594"/>
          </a:xfrm>
          <a:prstGeom prst="rect">
            <a:avLst/>
          </a:prstGeom>
          <a:solidFill>
            <a:schemeClr val="accent5">
              <a:lumMod val="20000"/>
              <a:lumOff val="80000"/>
            </a:schemeClr>
          </a:solidFill>
        </p:spPr>
        <p:txBody>
          <a:bodyPr wrap="square" lIns="137160" tIns="109728" rIns="137160" bIns="109728" rtlCol="0">
            <a:spAutoFit/>
          </a:bodyPr>
          <a:lstStyle/>
          <a:p>
            <a:r>
              <a:rPr lang="en-GB" b="1" dirty="0">
                <a:solidFill>
                  <a:srgbClr val="000000"/>
                </a:solidFill>
                <a:latin typeface="calibri" panose="020F0502020204030204" pitchFamily="34" charset="0"/>
              </a:rPr>
              <a:t>  </a:t>
            </a:r>
            <a:r>
              <a:rPr lang="en-GB" dirty="0">
                <a:solidFill>
                  <a:srgbClr val="000000"/>
                </a:solidFill>
                <a:latin typeface="calibri" panose="020F0502020204030204" pitchFamily="34" charset="0"/>
              </a:rPr>
              <a:t>&lt;Dependencies&gt;</a:t>
            </a:r>
            <a:endParaRPr lang="en-GB" dirty="0">
              <a:solidFill>
                <a:srgbClr val="737373"/>
              </a:solidFill>
            </a:endParaRPr>
          </a:p>
          <a:p>
            <a:r>
              <a:rPr lang="en-GB" dirty="0">
                <a:solidFill>
                  <a:srgbClr val="444444"/>
                </a:solidFill>
                <a:latin typeface="Times New Roman" panose="02020603050405020304" pitchFamily="18" charset="0"/>
              </a:rPr>
              <a:t>    . . . </a:t>
            </a:r>
            <a:endParaRPr lang="en-GB" dirty="0">
              <a:solidFill>
                <a:srgbClr val="737373"/>
              </a:solidFill>
            </a:endParaRPr>
          </a:p>
          <a:p>
            <a:r>
              <a:rPr lang="en-GB" dirty="0">
                <a:solidFill>
                  <a:srgbClr val="000000"/>
                </a:solidFill>
                <a:latin typeface="calibri" panose="020F0502020204030204" pitchFamily="34" charset="0"/>
              </a:rPr>
              <a:t>    &lt;</a:t>
            </a:r>
            <a:r>
              <a:rPr lang="en-GB" dirty="0" err="1">
                <a:solidFill>
                  <a:srgbClr val="000000"/>
                </a:solidFill>
                <a:latin typeface="calibri" panose="020F0502020204030204" pitchFamily="34" charset="0"/>
              </a:rPr>
              <a:t>PackageDependency</a:t>
            </a:r>
            <a:r>
              <a:rPr lang="en-GB" dirty="0">
                <a:solidFill>
                  <a:srgbClr val="000000"/>
                </a:solidFill>
                <a:latin typeface="calibri" panose="020F0502020204030204" pitchFamily="34" charset="0"/>
              </a:rPr>
              <a:t> Name="Microsoft.VCLibs.120.00.Phone" </a:t>
            </a:r>
            <a:r>
              <a:rPr lang="en-GB" dirty="0" err="1">
                <a:solidFill>
                  <a:srgbClr val="000000"/>
                </a:solidFill>
                <a:latin typeface="calibri" panose="020F0502020204030204" pitchFamily="34" charset="0"/>
              </a:rPr>
              <a:t>MinVersion</a:t>
            </a:r>
            <a:r>
              <a:rPr lang="en-GB" dirty="0">
                <a:solidFill>
                  <a:srgbClr val="000000"/>
                </a:solidFill>
                <a:latin typeface="calibri" panose="020F0502020204030204" pitchFamily="34" charset="0"/>
              </a:rPr>
              <a:t>="12.0.30113.0"</a:t>
            </a:r>
            <a:endParaRPr lang="en-GB" dirty="0">
              <a:solidFill>
                <a:srgbClr val="737373"/>
              </a:solidFill>
            </a:endParaRPr>
          </a:p>
          <a:p>
            <a:r>
              <a:rPr lang="en-GB" b="1" dirty="0">
                <a:solidFill>
                  <a:srgbClr val="000000"/>
                </a:solidFill>
                <a:latin typeface="calibri" panose="020F0502020204030204" pitchFamily="34" charset="0"/>
              </a:rPr>
              <a:t>           Publisher="CN=Microsoft Corporation, O=Microsoft Corporation, L=Redmond, S=Washington, C=US" /&gt;  </a:t>
            </a:r>
            <a:endParaRPr lang="en-GB" dirty="0">
              <a:solidFill>
                <a:srgbClr val="737373"/>
              </a:solidFill>
            </a:endParaRPr>
          </a:p>
          <a:p>
            <a:r>
              <a:rPr lang="en-GB" dirty="0">
                <a:solidFill>
                  <a:srgbClr val="000000"/>
                </a:solidFill>
                <a:latin typeface="calibri" panose="020F0502020204030204" pitchFamily="34" charset="0"/>
              </a:rPr>
              <a:t>  &lt;/Dependencies&gt;</a:t>
            </a:r>
            <a:endParaRPr lang="en-GB" dirty="0">
              <a:solidFill>
                <a:srgbClr val="737373"/>
              </a:solidFill>
            </a:endParaRPr>
          </a:p>
        </p:txBody>
      </p:sp>
      <p:sp>
        <p:nvSpPr>
          <p:cNvPr id="8" name="TextBox 7"/>
          <p:cNvSpPr txBox="1"/>
          <p:nvPr/>
        </p:nvSpPr>
        <p:spPr>
          <a:xfrm>
            <a:off x="382195" y="2015443"/>
            <a:ext cx="11365857" cy="1052596"/>
          </a:xfrm>
          <a:prstGeom prst="rect">
            <a:avLst/>
          </a:prstGeom>
          <a:solidFill>
            <a:srgbClr val="FFCC99"/>
          </a:solidFill>
        </p:spPr>
        <p:txBody>
          <a:bodyPr wrap="square" lIns="137160" tIns="109728" rIns="137160" bIns="109728" rtlCol="0">
            <a:spAutoFit/>
          </a:bodyPr>
          <a:lstStyle/>
          <a:p>
            <a:r>
              <a:rPr lang="en-GB" dirty="0" smtClean="0">
                <a:solidFill>
                  <a:srgbClr val="000000"/>
                </a:solidFill>
                <a:latin typeface="calibri" panose="020F0502020204030204" pitchFamily="34" charset="0"/>
              </a:rPr>
              <a:t>&lt;</a:t>
            </a:r>
            <a:r>
              <a:rPr lang="en-GB" dirty="0">
                <a:solidFill>
                  <a:srgbClr val="000000"/>
                </a:solidFill>
                <a:latin typeface="calibri" panose="020F0502020204030204" pitchFamily="34" charset="0"/>
              </a:rPr>
              <a:t>Dependencies&gt;</a:t>
            </a:r>
            <a:endParaRPr lang="en-GB" dirty="0">
              <a:solidFill>
                <a:srgbClr val="737373"/>
              </a:solidFill>
            </a:endParaRPr>
          </a:p>
          <a:p>
            <a:r>
              <a:rPr lang="en-GB" dirty="0">
                <a:solidFill>
                  <a:srgbClr val="000000"/>
                </a:solidFill>
                <a:latin typeface="calibri" panose="020F0502020204030204" pitchFamily="34" charset="0"/>
              </a:rPr>
              <a:t>    &lt;</a:t>
            </a:r>
            <a:r>
              <a:rPr lang="en-GB" dirty="0" err="1">
                <a:solidFill>
                  <a:srgbClr val="000000"/>
                </a:solidFill>
                <a:latin typeface="calibri" panose="020F0502020204030204" pitchFamily="34" charset="0"/>
              </a:rPr>
              <a:t>PackageDependency</a:t>
            </a:r>
            <a:r>
              <a:rPr lang="en-GB" dirty="0">
                <a:solidFill>
                  <a:srgbClr val="000000"/>
                </a:solidFill>
                <a:latin typeface="calibri" panose="020F0502020204030204" pitchFamily="34" charset="0"/>
              </a:rPr>
              <a:t> Name="Microsoft.VCLibs.120.00.Phone" </a:t>
            </a:r>
            <a:r>
              <a:rPr lang="en-GB" dirty="0" err="1">
                <a:solidFill>
                  <a:srgbClr val="000000"/>
                </a:solidFill>
                <a:latin typeface="calibri" panose="020F0502020204030204" pitchFamily="34" charset="0"/>
              </a:rPr>
              <a:t>MinVersion</a:t>
            </a:r>
            <a:r>
              <a:rPr lang="en-GB" dirty="0">
                <a:solidFill>
                  <a:srgbClr val="000000"/>
                </a:solidFill>
                <a:latin typeface="calibri" panose="020F0502020204030204" pitchFamily="34" charset="0"/>
              </a:rPr>
              <a:t>="12.0.30113.0" /&gt;</a:t>
            </a:r>
            <a:endParaRPr lang="en-GB" dirty="0">
              <a:solidFill>
                <a:srgbClr val="737373"/>
              </a:solidFill>
            </a:endParaRPr>
          </a:p>
          <a:p>
            <a:r>
              <a:rPr lang="en-GB" dirty="0">
                <a:solidFill>
                  <a:srgbClr val="000000"/>
                </a:solidFill>
                <a:latin typeface="calibri" panose="020F0502020204030204" pitchFamily="34" charset="0"/>
              </a:rPr>
              <a:t>&lt;/Dependencies&gt;</a:t>
            </a:r>
            <a:endParaRPr lang="en-GB" dirty="0">
              <a:solidFill>
                <a:srgbClr val="737373"/>
              </a:solidFill>
            </a:endParaRPr>
          </a:p>
        </p:txBody>
      </p:sp>
    </p:spTree>
    <p:extLst>
      <p:ext uri="{BB962C8B-B14F-4D97-AF65-F5344CB8AC3E}">
        <p14:creationId xmlns:p14="http://schemas.microsoft.com/office/powerpoint/2010/main" val="72907728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Manual </a:t>
            </a:r>
            <a:r>
              <a:rPr lang="en-GB" dirty="0" err="1" smtClean="0"/>
              <a:t>package.appxmanifest</a:t>
            </a:r>
            <a:r>
              <a:rPr lang="en-GB" dirty="0" smtClean="0"/>
              <a:t> edits</a:t>
            </a:r>
            <a:endParaRPr lang="en-GB" dirty="0"/>
          </a:p>
        </p:txBody>
      </p:sp>
      <p:sp>
        <p:nvSpPr>
          <p:cNvPr id="2" name="Content Placeholder 1"/>
          <p:cNvSpPr>
            <a:spLocks noGrp="1"/>
          </p:cNvSpPr>
          <p:nvPr>
            <p:ph type="body" sz="quarter" idx="10"/>
          </p:nvPr>
        </p:nvSpPr>
        <p:spPr/>
        <p:txBody>
          <a:bodyPr/>
          <a:lstStyle/>
          <a:p>
            <a:pPr fontAlgn="base"/>
            <a:r>
              <a:rPr lang="en-GB" dirty="0"/>
              <a:t>Add </a:t>
            </a:r>
            <a:r>
              <a:rPr lang="en-GB" dirty="0" err="1"/>
              <a:t>uap</a:t>
            </a:r>
            <a:r>
              <a:rPr lang="en-GB" dirty="0"/>
              <a:t>: </a:t>
            </a:r>
            <a:r>
              <a:rPr lang="en-GB" dirty="0" smtClean="0"/>
              <a:t>prefix to some extensions:</a:t>
            </a:r>
          </a:p>
          <a:p>
            <a:pPr fontAlgn="base"/>
            <a:endParaRPr lang="en-GB" dirty="0"/>
          </a:p>
          <a:p>
            <a:pPr fontAlgn="base"/>
            <a:endParaRPr lang="en-GB" dirty="0" smtClean="0"/>
          </a:p>
          <a:p>
            <a:pPr fontAlgn="base"/>
            <a:endParaRPr lang="en-GB" dirty="0"/>
          </a:p>
          <a:p>
            <a:pPr fontAlgn="base"/>
            <a:endParaRPr lang="en-GB" sz="2800" dirty="0">
              <a:solidFill>
                <a:srgbClr val="000000"/>
              </a:solidFill>
              <a:latin typeface="calibri" panose="020F0502020204030204" pitchFamily="34" charset="0"/>
            </a:endParaRPr>
          </a:p>
          <a:p>
            <a:pPr fontAlgn="base"/>
            <a:endParaRPr lang="en-GB" sz="2800" dirty="0">
              <a:solidFill>
                <a:srgbClr val="000000"/>
              </a:solidFill>
              <a:latin typeface="calibri" panose="020F0502020204030204" pitchFamily="34" charset="0"/>
            </a:endParaRPr>
          </a:p>
          <a:p>
            <a:pPr fontAlgn="base"/>
            <a:endParaRPr lang="en-GB" sz="2800" dirty="0" smtClean="0">
              <a:solidFill>
                <a:srgbClr val="000000"/>
              </a:solidFill>
              <a:latin typeface="calibri" panose="020F0502020204030204" pitchFamily="34" charset="0"/>
            </a:endParaRPr>
          </a:p>
          <a:p>
            <a:pPr fontAlgn="base"/>
            <a:endParaRPr lang="en-GB" sz="4000" dirty="0">
              <a:solidFill>
                <a:srgbClr val="000000"/>
              </a:solidFill>
              <a:latin typeface="calibri" panose="020F0502020204030204" pitchFamily="34" charset="0"/>
            </a:endParaRPr>
          </a:p>
          <a:p>
            <a:endParaRPr lang="en-GB" dirty="0"/>
          </a:p>
        </p:txBody>
      </p:sp>
      <p:sp>
        <p:nvSpPr>
          <p:cNvPr id="7" name="TextBox 6"/>
          <p:cNvSpPr txBox="1"/>
          <p:nvPr/>
        </p:nvSpPr>
        <p:spPr>
          <a:xfrm>
            <a:off x="6311348" y="2103967"/>
            <a:ext cx="5611837" cy="1945148"/>
          </a:xfrm>
          <a:prstGeom prst="rect">
            <a:avLst/>
          </a:prstGeom>
          <a:solidFill>
            <a:schemeClr val="accent5">
              <a:lumMod val="20000"/>
              <a:lumOff val="80000"/>
            </a:schemeClr>
          </a:solidFill>
        </p:spPr>
        <p:txBody>
          <a:bodyPr wrap="square" lIns="137160" tIns="109728" rIns="137160" bIns="109728" rtlCol="0">
            <a:spAutoFit/>
          </a:bodyPr>
          <a:lstStyle/>
          <a:p>
            <a:pPr marL="9525" marR="9525"/>
            <a:r>
              <a:rPr lang="en-GB" sz="1600" dirty="0" smtClean="0">
                <a:solidFill>
                  <a:srgbClr val="000000"/>
                </a:solidFill>
                <a:latin typeface="calibri" panose="020F0502020204030204" pitchFamily="34" charset="0"/>
              </a:rPr>
              <a:t>&lt;</a:t>
            </a:r>
            <a:r>
              <a:rPr lang="en-GB" sz="1600" dirty="0">
                <a:solidFill>
                  <a:srgbClr val="000000"/>
                </a:solidFill>
                <a:latin typeface="calibri" panose="020F0502020204030204" pitchFamily="34" charset="0"/>
              </a:rPr>
              <a:t>Application&gt;</a:t>
            </a:r>
            <a:endParaRPr lang="en-GB" sz="1600" dirty="0">
              <a:solidFill>
                <a:srgbClr val="737373"/>
              </a:solidFill>
            </a:endParaRPr>
          </a:p>
          <a:p>
            <a:pPr marL="9525" marR="9525"/>
            <a:r>
              <a:rPr lang="en-GB" sz="1600" dirty="0">
                <a:solidFill>
                  <a:srgbClr val="000000"/>
                </a:solidFill>
                <a:latin typeface="calibri" panose="020F0502020204030204" pitchFamily="34" charset="0"/>
              </a:rPr>
              <a:t>        &lt;</a:t>
            </a:r>
            <a:r>
              <a:rPr lang="en-GB" sz="1600" b="1" dirty="0" err="1">
                <a:solidFill>
                  <a:srgbClr val="000000"/>
                </a:solidFill>
                <a:latin typeface="calibri" panose="020F0502020204030204" pitchFamily="34" charset="0"/>
              </a:rPr>
              <a:t>uap:</a:t>
            </a:r>
            <a:r>
              <a:rPr lang="en-GB" sz="1600" dirty="0" err="1">
                <a:solidFill>
                  <a:srgbClr val="000000"/>
                </a:solidFill>
                <a:latin typeface="calibri" panose="020F0502020204030204" pitchFamily="34" charset="0"/>
              </a:rPr>
              <a:t>Extension</a:t>
            </a:r>
            <a:r>
              <a:rPr lang="en-GB" sz="1600" dirty="0">
                <a:solidFill>
                  <a:srgbClr val="000000"/>
                </a:solidFill>
                <a:latin typeface="calibri" panose="020F0502020204030204" pitchFamily="34" charset="0"/>
              </a:rPr>
              <a:t> Category="</a:t>
            </a:r>
            <a:r>
              <a:rPr lang="en-GB" sz="1600" dirty="0" err="1">
                <a:solidFill>
                  <a:srgbClr val="000000"/>
                </a:solidFill>
                <a:latin typeface="calibri" panose="020F0502020204030204" pitchFamily="34" charset="0"/>
              </a:rPr>
              <a:t>windows.protocol</a:t>
            </a:r>
            <a:r>
              <a:rPr lang="en-GB" sz="1600" dirty="0">
                <a:solidFill>
                  <a:srgbClr val="000000"/>
                </a:solidFill>
                <a:latin typeface="calibri" panose="020F0502020204030204" pitchFamily="34" charset="0"/>
              </a:rPr>
              <a:t>"&gt;  </a:t>
            </a:r>
            <a:endParaRPr lang="en-GB" sz="1600" dirty="0">
              <a:solidFill>
                <a:srgbClr val="737373"/>
              </a:solidFill>
            </a:endParaRPr>
          </a:p>
          <a:p>
            <a:pPr marL="9525" marR="9525"/>
            <a:r>
              <a:rPr lang="en-GB" sz="1600" dirty="0">
                <a:solidFill>
                  <a:srgbClr val="000000"/>
                </a:solidFill>
                <a:latin typeface="calibri" panose="020F0502020204030204" pitchFamily="34" charset="0"/>
              </a:rPr>
              <a:t>          &lt;</a:t>
            </a:r>
            <a:r>
              <a:rPr lang="en-GB" sz="1600" b="1" dirty="0" err="1">
                <a:solidFill>
                  <a:srgbClr val="000000"/>
                </a:solidFill>
                <a:latin typeface="calibri" panose="020F0502020204030204" pitchFamily="34" charset="0"/>
              </a:rPr>
              <a:t>uap:</a:t>
            </a:r>
            <a:r>
              <a:rPr lang="en-GB" sz="1600" dirty="0" err="1">
                <a:solidFill>
                  <a:srgbClr val="000000"/>
                </a:solidFill>
                <a:latin typeface="calibri" panose="020F0502020204030204" pitchFamily="34" charset="0"/>
              </a:rPr>
              <a:t>Protocol</a:t>
            </a:r>
            <a:r>
              <a:rPr lang="en-GB" sz="1600" dirty="0">
                <a:solidFill>
                  <a:srgbClr val="000000"/>
                </a:solidFill>
                <a:latin typeface="calibri" panose="020F0502020204030204" pitchFamily="34" charset="0"/>
              </a:rPr>
              <a:t> Name="mailto" </a:t>
            </a:r>
            <a:r>
              <a:rPr lang="en-GB" sz="1600" dirty="0" err="1">
                <a:solidFill>
                  <a:srgbClr val="000000"/>
                </a:solidFill>
                <a:latin typeface="calibri" panose="020F0502020204030204" pitchFamily="34" charset="0"/>
              </a:rPr>
              <a:t>DesiredView</a:t>
            </a:r>
            <a:r>
              <a:rPr lang="en-GB" sz="1600" dirty="0">
                <a:solidFill>
                  <a:srgbClr val="000000"/>
                </a:solidFill>
                <a:latin typeface="calibri" panose="020F0502020204030204" pitchFamily="34" charset="0"/>
              </a:rPr>
              <a:t>="</a:t>
            </a:r>
            <a:r>
              <a:rPr lang="en-GB" sz="1600" dirty="0" err="1">
                <a:solidFill>
                  <a:srgbClr val="000000"/>
                </a:solidFill>
                <a:latin typeface="calibri" panose="020F0502020204030204" pitchFamily="34" charset="0"/>
              </a:rPr>
              <a:t>useHalf</a:t>
            </a:r>
            <a:r>
              <a:rPr lang="en-GB" sz="1600" dirty="0">
                <a:solidFill>
                  <a:srgbClr val="000000"/>
                </a:solidFill>
                <a:latin typeface="calibri" panose="020F0502020204030204" pitchFamily="34" charset="0"/>
              </a:rPr>
              <a:t>"&gt;  </a:t>
            </a:r>
            <a:endParaRPr lang="en-GB" sz="1600" dirty="0">
              <a:solidFill>
                <a:srgbClr val="737373"/>
              </a:solidFill>
            </a:endParaRPr>
          </a:p>
          <a:p>
            <a:pPr marL="9525" marR="9525"/>
            <a:r>
              <a:rPr lang="en-GB" sz="1600" dirty="0">
                <a:solidFill>
                  <a:srgbClr val="000000"/>
                </a:solidFill>
                <a:latin typeface="calibri" panose="020F0502020204030204" pitchFamily="34" charset="0"/>
              </a:rPr>
              <a:t>           &lt;</a:t>
            </a:r>
            <a:r>
              <a:rPr lang="en-GB" sz="1600" b="1" dirty="0" err="1">
                <a:solidFill>
                  <a:srgbClr val="000000"/>
                </a:solidFill>
                <a:latin typeface="calibri" panose="020F0502020204030204" pitchFamily="34" charset="0"/>
              </a:rPr>
              <a:t>uap:</a:t>
            </a:r>
            <a:r>
              <a:rPr lang="en-GB" sz="1600" dirty="0" err="1">
                <a:solidFill>
                  <a:srgbClr val="000000"/>
                </a:solidFill>
                <a:latin typeface="calibri" panose="020F0502020204030204" pitchFamily="34" charset="0"/>
              </a:rPr>
              <a:t>DisplayName</a:t>
            </a:r>
            <a:r>
              <a:rPr lang="en-GB" sz="1600" dirty="0">
                <a:solidFill>
                  <a:srgbClr val="000000"/>
                </a:solidFill>
                <a:latin typeface="calibri" panose="020F0502020204030204" pitchFamily="34" charset="0"/>
              </a:rPr>
              <a:t>&gt;</a:t>
            </a:r>
            <a:r>
              <a:rPr lang="en-GB" sz="1600" dirty="0" err="1">
                <a:solidFill>
                  <a:srgbClr val="000000"/>
                </a:solidFill>
                <a:latin typeface="calibri" panose="020F0502020204030204" pitchFamily="34" charset="0"/>
              </a:rPr>
              <a:t>MailTo</a:t>
            </a:r>
            <a:r>
              <a:rPr lang="en-GB" sz="1600" dirty="0">
                <a:solidFill>
                  <a:srgbClr val="000000"/>
                </a:solidFill>
                <a:latin typeface="calibri" panose="020F0502020204030204" pitchFamily="34" charset="0"/>
              </a:rPr>
              <a:t> Protocol&lt;/</a:t>
            </a:r>
            <a:r>
              <a:rPr lang="en-GB" sz="1600" b="1" dirty="0" err="1">
                <a:solidFill>
                  <a:srgbClr val="000000"/>
                </a:solidFill>
                <a:latin typeface="calibri" panose="020F0502020204030204" pitchFamily="34" charset="0"/>
              </a:rPr>
              <a:t>uap:</a:t>
            </a:r>
            <a:r>
              <a:rPr lang="en-GB" sz="1600" dirty="0" err="1">
                <a:solidFill>
                  <a:srgbClr val="000000"/>
                </a:solidFill>
                <a:latin typeface="calibri" panose="020F0502020204030204" pitchFamily="34" charset="0"/>
              </a:rPr>
              <a:t>DisplayName</a:t>
            </a:r>
            <a:r>
              <a:rPr lang="en-GB" sz="1600" dirty="0">
                <a:solidFill>
                  <a:srgbClr val="000000"/>
                </a:solidFill>
                <a:latin typeface="calibri" panose="020F0502020204030204" pitchFamily="34" charset="0"/>
              </a:rPr>
              <a:t>&gt;  </a:t>
            </a:r>
            <a:endParaRPr lang="en-GB" sz="1600" dirty="0">
              <a:solidFill>
                <a:srgbClr val="737373"/>
              </a:solidFill>
            </a:endParaRPr>
          </a:p>
          <a:p>
            <a:pPr marL="9525" marR="9525"/>
            <a:r>
              <a:rPr lang="en-GB" sz="1600" dirty="0">
                <a:solidFill>
                  <a:srgbClr val="000000"/>
                </a:solidFill>
                <a:latin typeface="calibri" panose="020F0502020204030204" pitchFamily="34" charset="0"/>
              </a:rPr>
              <a:t>          &lt;/</a:t>
            </a:r>
            <a:r>
              <a:rPr lang="en-GB" sz="1600" b="1" dirty="0" err="1">
                <a:solidFill>
                  <a:srgbClr val="000000"/>
                </a:solidFill>
                <a:latin typeface="calibri" panose="020F0502020204030204" pitchFamily="34" charset="0"/>
              </a:rPr>
              <a:t>uap:</a:t>
            </a:r>
            <a:r>
              <a:rPr lang="en-GB" sz="1600" dirty="0" err="1">
                <a:solidFill>
                  <a:srgbClr val="000000"/>
                </a:solidFill>
                <a:latin typeface="calibri" panose="020F0502020204030204" pitchFamily="34" charset="0"/>
              </a:rPr>
              <a:t>Protocol</a:t>
            </a:r>
            <a:r>
              <a:rPr lang="en-GB" sz="1600" dirty="0">
                <a:solidFill>
                  <a:srgbClr val="000000"/>
                </a:solidFill>
                <a:latin typeface="calibri" panose="020F0502020204030204" pitchFamily="34" charset="0"/>
              </a:rPr>
              <a:t>&gt;  </a:t>
            </a:r>
            <a:endParaRPr lang="en-GB" sz="1600" dirty="0">
              <a:solidFill>
                <a:srgbClr val="737373"/>
              </a:solidFill>
            </a:endParaRPr>
          </a:p>
          <a:p>
            <a:pPr marL="9525" marR="9525"/>
            <a:r>
              <a:rPr lang="en-GB" sz="1600" dirty="0">
                <a:solidFill>
                  <a:srgbClr val="000000"/>
                </a:solidFill>
                <a:latin typeface="calibri" panose="020F0502020204030204" pitchFamily="34" charset="0"/>
              </a:rPr>
              <a:t>        &lt;/</a:t>
            </a:r>
            <a:r>
              <a:rPr lang="en-GB" sz="1600" b="1" dirty="0" err="1">
                <a:solidFill>
                  <a:srgbClr val="000000"/>
                </a:solidFill>
                <a:latin typeface="calibri" panose="020F0502020204030204" pitchFamily="34" charset="0"/>
              </a:rPr>
              <a:t>uap:</a:t>
            </a:r>
            <a:r>
              <a:rPr lang="en-GB" sz="1600" dirty="0" err="1">
                <a:solidFill>
                  <a:srgbClr val="000000"/>
                </a:solidFill>
                <a:latin typeface="calibri" panose="020F0502020204030204" pitchFamily="34" charset="0"/>
              </a:rPr>
              <a:t>Extension</a:t>
            </a:r>
            <a:r>
              <a:rPr lang="en-GB" sz="1600" dirty="0">
                <a:solidFill>
                  <a:srgbClr val="000000"/>
                </a:solidFill>
                <a:latin typeface="calibri" panose="020F0502020204030204" pitchFamily="34" charset="0"/>
              </a:rPr>
              <a:t>&gt;  </a:t>
            </a:r>
            <a:endParaRPr lang="en-GB" sz="1600" dirty="0">
              <a:solidFill>
                <a:srgbClr val="737373"/>
              </a:solidFill>
            </a:endParaRPr>
          </a:p>
          <a:p>
            <a:pPr marL="9525" marR="9525"/>
            <a:r>
              <a:rPr lang="en-GB" sz="1600" dirty="0">
                <a:solidFill>
                  <a:srgbClr val="000000"/>
                </a:solidFill>
                <a:latin typeface="calibri" panose="020F0502020204030204" pitchFamily="34" charset="0"/>
              </a:rPr>
              <a:t>  &lt;/Application&gt;</a:t>
            </a:r>
            <a:endParaRPr lang="en-GB" sz="1600" dirty="0">
              <a:solidFill>
                <a:srgbClr val="737373"/>
              </a:solidFill>
            </a:endParaRPr>
          </a:p>
        </p:txBody>
      </p:sp>
      <p:sp>
        <p:nvSpPr>
          <p:cNvPr id="8" name="TextBox 7"/>
          <p:cNvSpPr txBox="1"/>
          <p:nvPr/>
        </p:nvSpPr>
        <p:spPr>
          <a:xfrm>
            <a:off x="382194" y="2103967"/>
            <a:ext cx="5203597" cy="1945148"/>
          </a:xfrm>
          <a:prstGeom prst="rect">
            <a:avLst/>
          </a:prstGeom>
          <a:solidFill>
            <a:srgbClr val="FFCC99"/>
          </a:solidFill>
        </p:spPr>
        <p:txBody>
          <a:bodyPr wrap="square" lIns="137160" tIns="109728" rIns="137160" bIns="109728" rtlCol="0">
            <a:spAutoFit/>
          </a:bodyPr>
          <a:lstStyle/>
          <a:p>
            <a:r>
              <a:rPr lang="en-GB" sz="1600" dirty="0" smtClean="0">
                <a:solidFill>
                  <a:srgbClr val="000000"/>
                </a:solidFill>
                <a:latin typeface="calibri" panose="020F0502020204030204" pitchFamily="34" charset="0"/>
              </a:rPr>
              <a:t>&lt;</a:t>
            </a:r>
            <a:r>
              <a:rPr lang="en-GB" sz="1600" dirty="0">
                <a:solidFill>
                  <a:srgbClr val="000000"/>
                </a:solidFill>
                <a:latin typeface="calibri" panose="020F0502020204030204" pitchFamily="34" charset="0"/>
              </a:rPr>
              <a:t>Application&gt;</a:t>
            </a:r>
            <a:endParaRPr lang="en-GB" sz="1600" dirty="0">
              <a:solidFill>
                <a:srgbClr val="737373"/>
              </a:solidFill>
            </a:endParaRPr>
          </a:p>
          <a:p>
            <a:pPr marL="9525" marR="9525"/>
            <a:r>
              <a:rPr lang="en-GB" sz="1600" dirty="0">
                <a:solidFill>
                  <a:srgbClr val="000000"/>
                </a:solidFill>
                <a:latin typeface="calibri" panose="020F0502020204030204" pitchFamily="34" charset="0"/>
              </a:rPr>
              <a:t>        </a:t>
            </a:r>
            <a:r>
              <a:rPr lang="en-GB" sz="1600" dirty="0" smtClean="0">
                <a:solidFill>
                  <a:srgbClr val="000000"/>
                </a:solidFill>
                <a:latin typeface="calibri" panose="020F0502020204030204" pitchFamily="34" charset="0"/>
              </a:rPr>
              <a:t>&lt;Extension </a:t>
            </a:r>
            <a:r>
              <a:rPr lang="en-GB" sz="1600" dirty="0">
                <a:solidFill>
                  <a:srgbClr val="000000"/>
                </a:solidFill>
                <a:latin typeface="calibri" panose="020F0502020204030204" pitchFamily="34" charset="0"/>
              </a:rPr>
              <a:t>Category="</a:t>
            </a:r>
            <a:r>
              <a:rPr lang="en-GB" sz="1600" dirty="0" err="1">
                <a:solidFill>
                  <a:srgbClr val="000000"/>
                </a:solidFill>
                <a:latin typeface="calibri" panose="020F0502020204030204" pitchFamily="34" charset="0"/>
              </a:rPr>
              <a:t>windows.protocol</a:t>
            </a:r>
            <a:r>
              <a:rPr lang="en-GB" sz="1600" dirty="0">
                <a:solidFill>
                  <a:srgbClr val="000000"/>
                </a:solidFill>
                <a:latin typeface="calibri" panose="020F0502020204030204" pitchFamily="34" charset="0"/>
              </a:rPr>
              <a:t>"&gt;  </a:t>
            </a:r>
            <a:endParaRPr lang="en-GB" sz="1600" dirty="0">
              <a:solidFill>
                <a:srgbClr val="737373"/>
              </a:solidFill>
            </a:endParaRPr>
          </a:p>
          <a:p>
            <a:pPr marL="9525" marR="9525"/>
            <a:r>
              <a:rPr lang="en-GB" sz="1600" dirty="0">
                <a:solidFill>
                  <a:srgbClr val="000000"/>
                </a:solidFill>
                <a:latin typeface="calibri" panose="020F0502020204030204" pitchFamily="34" charset="0"/>
              </a:rPr>
              <a:t>          </a:t>
            </a:r>
            <a:r>
              <a:rPr lang="en-GB" sz="1600" dirty="0" smtClean="0">
                <a:solidFill>
                  <a:srgbClr val="000000"/>
                </a:solidFill>
                <a:latin typeface="calibri" panose="020F0502020204030204" pitchFamily="34" charset="0"/>
              </a:rPr>
              <a:t>&lt;Protocol </a:t>
            </a:r>
            <a:r>
              <a:rPr lang="en-GB" sz="1600" dirty="0">
                <a:solidFill>
                  <a:srgbClr val="000000"/>
                </a:solidFill>
                <a:latin typeface="calibri" panose="020F0502020204030204" pitchFamily="34" charset="0"/>
              </a:rPr>
              <a:t>Name="mailto" </a:t>
            </a:r>
            <a:r>
              <a:rPr lang="en-GB" sz="1600" dirty="0" err="1">
                <a:solidFill>
                  <a:srgbClr val="000000"/>
                </a:solidFill>
                <a:latin typeface="calibri" panose="020F0502020204030204" pitchFamily="34" charset="0"/>
              </a:rPr>
              <a:t>DesiredView</a:t>
            </a:r>
            <a:r>
              <a:rPr lang="en-GB" sz="1600" dirty="0">
                <a:solidFill>
                  <a:srgbClr val="000000"/>
                </a:solidFill>
                <a:latin typeface="calibri" panose="020F0502020204030204" pitchFamily="34" charset="0"/>
              </a:rPr>
              <a:t>="</a:t>
            </a:r>
            <a:r>
              <a:rPr lang="en-GB" sz="1600" dirty="0" err="1">
                <a:solidFill>
                  <a:srgbClr val="000000"/>
                </a:solidFill>
                <a:latin typeface="calibri" panose="020F0502020204030204" pitchFamily="34" charset="0"/>
              </a:rPr>
              <a:t>useHalf</a:t>
            </a:r>
            <a:r>
              <a:rPr lang="en-GB" sz="1600" dirty="0">
                <a:solidFill>
                  <a:srgbClr val="000000"/>
                </a:solidFill>
                <a:latin typeface="calibri" panose="020F0502020204030204" pitchFamily="34" charset="0"/>
              </a:rPr>
              <a:t>"&gt;  </a:t>
            </a:r>
            <a:endParaRPr lang="en-GB" sz="1600" dirty="0">
              <a:solidFill>
                <a:srgbClr val="737373"/>
              </a:solidFill>
            </a:endParaRPr>
          </a:p>
          <a:p>
            <a:pPr marL="9525" marR="9525"/>
            <a:r>
              <a:rPr lang="en-GB" sz="1600" dirty="0">
                <a:solidFill>
                  <a:srgbClr val="000000"/>
                </a:solidFill>
                <a:latin typeface="calibri" panose="020F0502020204030204" pitchFamily="34" charset="0"/>
              </a:rPr>
              <a:t>            </a:t>
            </a:r>
            <a:r>
              <a:rPr lang="en-GB" sz="1600" dirty="0" smtClean="0">
                <a:solidFill>
                  <a:srgbClr val="000000"/>
                </a:solidFill>
                <a:latin typeface="calibri" panose="020F0502020204030204" pitchFamily="34" charset="0"/>
              </a:rPr>
              <a:t>&lt;</a:t>
            </a:r>
            <a:r>
              <a:rPr lang="en-GB" sz="1600" dirty="0" err="1" smtClean="0">
                <a:solidFill>
                  <a:srgbClr val="000000"/>
                </a:solidFill>
                <a:latin typeface="calibri" panose="020F0502020204030204" pitchFamily="34" charset="0"/>
              </a:rPr>
              <a:t>DisplayName</a:t>
            </a:r>
            <a:r>
              <a:rPr lang="en-GB" sz="1600" dirty="0" smtClean="0">
                <a:solidFill>
                  <a:srgbClr val="000000"/>
                </a:solidFill>
                <a:latin typeface="calibri" panose="020F0502020204030204" pitchFamily="34" charset="0"/>
              </a:rPr>
              <a:t>&gt;</a:t>
            </a:r>
            <a:r>
              <a:rPr lang="en-GB" sz="1600" dirty="0" err="1" smtClean="0">
                <a:solidFill>
                  <a:srgbClr val="000000"/>
                </a:solidFill>
                <a:latin typeface="calibri" panose="020F0502020204030204" pitchFamily="34" charset="0"/>
              </a:rPr>
              <a:t>MailTo</a:t>
            </a:r>
            <a:r>
              <a:rPr lang="en-GB" sz="1600" dirty="0" smtClean="0">
                <a:solidFill>
                  <a:srgbClr val="000000"/>
                </a:solidFill>
                <a:latin typeface="calibri" panose="020F0502020204030204" pitchFamily="34" charset="0"/>
              </a:rPr>
              <a:t> </a:t>
            </a:r>
            <a:r>
              <a:rPr lang="en-GB" sz="1600" dirty="0">
                <a:solidFill>
                  <a:srgbClr val="000000"/>
                </a:solidFill>
                <a:latin typeface="calibri" panose="020F0502020204030204" pitchFamily="34" charset="0"/>
              </a:rPr>
              <a:t>Protocol&lt;/</a:t>
            </a:r>
            <a:r>
              <a:rPr lang="en-GB" sz="1600" dirty="0" err="1">
                <a:solidFill>
                  <a:srgbClr val="000000"/>
                </a:solidFill>
                <a:latin typeface="calibri" panose="020F0502020204030204" pitchFamily="34" charset="0"/>
              </a:rPr>
              <a:t>DisplayName</a:t>
            </a:r>
            <a:r>
              <a:rPr lang="en-GB" sz="1600" dirty="0">
                <a:solidFill>
                  <a:srgbClr val="000000"/>
                </a:solidFill>
                <a:latin typeface="calibri" panose="020F0502020204030204" pitchFamily="34" charset="0"/>
              </a:rPr>
              <a:t>&gt;  </a:t>
            </a:r>
            <a:endParaRPr lang="en-GB" sz="1600" dirty="0">
              <a:solidFill>
                <a:srgbClr val="737373"/>
              </a:solidFill>
            </a:endParaRPr>
          </a:p>
          <a:p>
            <a:pPr marL="9525" marR="9525"/>
            <a:r>
              <a:rPr lang="en-GB" sz="1600" dirty="0">
                <a:solidFill>
                  <a:srgbClr val="000000"/>
                </a:solidFill>
                <a:latin typeface="calibri" panose="020F0502020204030204" pitchFamily="34" charset="0"/>
              </a:rPr>
              <a:t>          </a:t>
            </a:r>
            <a:r>
              <a:rPr lang="en-GB" sz="1600" dirty="0" smtClean="0">
                <a:solidFill>
                  <a:srgbClr val="000000"/>
                </a:solidFill>
                <a:latin typeface="calibri" panose="020F0502020204030204" pitchFamily="34" charset="0"/>
              </a:rPr>
              <a:t>&lt;/Protocol</a:t>
            </a:r>
            <a:r>
              <a:rPr lang="en-GB" sz="1600" dirty="0">
                <a:solidFill>
                  <a:srgbClr val="000000"/>
                </a:solidFill>
                <a:latin typeface="calibri" panose="020F0502020204030204" pitchFamily="34" charset="0"/>
              </a:rPr>
              <a:t>&gt;  </a:t>
            </a:r>
            <a:endParaRPr lang="en-GB" sz="1600" dirty="0">
              <a:solidFill>
                <a:srgbClr val="737373"/>
              </a:solidFill>
            </a:endParaRPr>
          </a:p>
          <a:p>
            <a:pPr marL="9525" marR="9525"/>
            <a:r>
              <a:rPr lang="en-GB" sz="1600" dirty="0">
                <a:solidFill>
                  <a:srgbClr val="000000"/>
                </a:solidFill>
                <a:latin typeface="calibri" panose="020F0502020204030204" pitchFamily="34" charset="0"/>
              </a:rPr>
              <a:t>        </a:t>
            </a:r>
            <a:r>
              <a:rPr lang="en-GB" sz="1600" dirty="0" smtClean="0">
                <a:solidFill>
                  <a:srgbClr val="000000"/>
                </a:solidFill>
                <a:latin typeface="calibri" panose="020F0502020204030204" pitchFamily="34" charset="0"/>
              </a:rPr>
              <a:t>&lt;/Extension</a:t>
            </a:r>
            <a:r>
              <a:rPr lang="en-GB" sz="1600" dirty="0">
                <a:solidFill>
                  <a:srgbClr val="000000"/>
                </a:solidFill>
                <a:latin typeface="calibri" panose="020F0502020204030204" pitchFamily="34" charset="0"/>
              </a:rPr>
              <a:t>&gt;  </a:t>
            </a:r>
            <a:endParaRPr lang="en-GB" sz="1600" dirty="0">
              <a:solidFill>
                <a:srgbClr val="737373"/>
              </a:solidFill>
            </a:endParaRPr>
          </a:p>
          <a:p>
            <a:r>
              <a:rPr lang="en-GB" sz="1600" dirty="0">
                <a:solidFill>
                  <a:srgbClr val="000000"/>
                </a:solidFill>
                <a:latin typeface="calibri" panose="020F0502020204030204" pitchFamily="34" charset="0"/>
              </a:rPr>
              <a:t>  &lt;/Application&gt;</a:t>
            </a:r>
            <a:endParaRPr lang="en-GB" sz="1600" dirty="0">
              <a:solidFill>
                <a:srgbClr val="737373"/>
              </a:solidFill>
            </a:endParaRPr>
          </a:p>
        </p:txBody>
      </p:sp>
      <p:sp>
        <p:nvSpPr>
          <p:cNvPr id="5" name="Right Arrow 4"/>
          <p:cNvSpPr/>
          <p:nvPr/>
        </p:nvSpPr>
        <p:spPr>
          <a:xfrm>
            <a:off x="5764695" y="2952302"/>
            <a:ext cx="367748" cy="24847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a:solidFill>
                <a:prstClr val="white"/>
              </a:solidFill>
            </a:endParaRPr>
          </a:p>
        </p:txBody>
      </p:sp>
    </p:spTree>
    <p:extLst>
      <p:ext uri="{BB962C8B-B14F-4D97-AF65-F5344CB8AC3E}">
        <p14:creationId xmlns:p14="http://schemas.microsoft.com/office/powerpoint/2010/main" val="16082819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Manual </a:t>
            </a:r>
            <a:r>
              <a:rPr lang="en-GB" dirty="0" err="1"/>
              <a:t>package.appxmanifest</a:t>
            </a:r>
            <a:r>
              <a:rPr lang="en-GB" dirty="0"/>
              <a:t> edits</a:t>
            </a:r>
          </a:p>
        </p:txBody>
      </p:sp>
      <p:sp>
        <p:nvSpPr>
          <p:cNvPr id="2" name="Content Placeholder 1"/>
          <p:cNvSpPr>
            <a:spLocks noGrp="1"/>
          </p:cNvSpPr>
          <p:nvPr>
            <p:ph type="body" sz="quarter" idx="10"/>
          </p:nvPr>
        </p:nvSpPr>
        <p:spPr/>
        <p:txBody>
          <a:bodyPr/>
          <a:lstStyle/>
          <a:p>
            <a:pPr fontAlgn="base"/>
            <a:r>
              <a:rPr lang="en-GB" dirty="0"/>
              <a:t>If upgrading Windows 8.1 app, change tile size:</a:t>
            </a:r>
          </a:p>
          <a:p>
            <a:pPr fontAlgn="base"/>
            <a:endParaRPr lang="en-GB" sz="4400" dirty="0"/>
          </a:p>
          <a:p>
            <a:pPr fontAlgn="base"/>
            <a:endParaRPr lang="en-GB" sz="2800" dirty="0" smtClean="0">
              <a:solidFill>
                <a:srgbClr val="000000"/>
              </a:solidFill>
              <a:latin typeface="calibri" panose="020F0502020204030204" pitchFamily="34" charset="0"/>
            </a:endParaRPr>
          </a:p>
          <a:p>
            <a:pPr fontAlgn="base"/>
            <a:endParaRPr lang="en-GB" sz="1400" dirty="0" smtClean="0">
              <a:solidFill>
                <a:srgbClr val="000000"/>
              </a:solidFill>
              <a:latin typeface="calibri" panose="020F0502020204030204" pitchFamily="34" charset="0"/>
            </a:endParaRPr>
          </a:p>
          <a:p>
            <a:pPr fontAlgn="base"/>
            <a:r>
              <a:rPr lang="en-GB" sz="2800" dirty="0" smtClean="0">
                <a:solidFill>
                  <a:srgbClr val="000000"/>
                </a:solidFill>
                <a:latin typeface="calibri" panose="020F0502020204030204" pitchFamily="34" charset="0"/>
              </a:rPr>
              <a:t>Change to:</a:t>
            </a:r>
          </a:p>
          <a:p>
            <a:pPr fontAlgn="base"/>
            <a:endParaRPr lang="en-GB" sz="4000" dirty="0">
              <a:solidFill>
                <a:srgbClr val="000000"/>
              </a:solidFill>
              <a:latin typeface="calibri" panose="020F0502020204030204" pitchFamily="34" charset="0"/>
            </a:endParaRPr>
          </a:p>
          <a:p>
            <a:endParaRPr lang="en-GB" dirty="0"/>
          </a:p>
        </p:txBody>
      </p:sp>
      <p:sp>
        <p:nvSpPr>
          <p:cNvPr id="7" name="TextBox 6"/>
          <p:cNvSpPr txBox="1"/>
          <p:nvPr/>
        </p:nvSpPr>
        <p:spPr>
          <a:xfrm>
            <a:off x="382194" y="4564140"/>
            <a:ext cx="11365856" cy="2222147"/>
          </a:xfrm>
          <a:prstGeom prst="rect">
            <a:avLst/>
          </a:prstGeom>
          <a:solidFill>
            <a:schemeClr val="accent5">
              <a:lumMod val="20000"/>
              <a:lumOff val="80000"/>
            </a:schemeClr>
          </a:solidFill>
        </p:spPr>
        <p:txBody>
          <a:bodyPr wrap="square" lIns="137160" tIns="109728" rIns="137160" bIns="109728" rtlCol="0">
            <a:spAutoFit/>
          </a:bodyPr>
          <a:lstStyle/>
          <a:p>
            <a:pPr marL="228600"/>
            <a:r>
              <a:rPr lang="en-GB" sz="1600" dirty="0">
                <a:solidFill>
                  <a:srgbClr val="000000"/>
                </a:solidFill>
                <a:latin typeface="calibri" panose="020F0502020204030204" pitchFamily="34" charset="0"/>
              </a:rPr>
              <a:t>&lt;</a:t>
            </a:r>
            <a:r>
              <a:rPr lang="en-GB" sz="1600" dirty="0" err="1">
                <a:solidFill>
                  <a:srgbClr val="000000"/>
                </a:solidFill>
                <a:latin typeface="calibri" panose="020F0502020204030204" pitchFamily="34" charset="0"/>
              </a:rPr>
              <a:t>uap:VisualElements</a:t>
            </a:r>
            <a:r>
              <a:rPr lang="en-GB" sz="1600" dirty="0">
                <a:solidFill>
                  <a:srgbClr val="000000"/>
                </a:solidFill>
                <a:latin typeface="calibri" panose="020F0502020204030204" pitchFamily="34" charset="0"/>
              </a:rPr>
              <a:t> </a:t>
            </a:r>
            <a:r>
              <a:rPr lang="en-GB" sz="1600" dirty="0" err="1">
                <a:solidFill>
                  <a:srgbClr val="000000"/>
                </a:solidFill>
                <a:latin typeface="calibri" panose="020F0502020204030204" pitchFamily="34" charset="0"/>
              </a:rPr>
              <a:t>DisplayName</a:t>
            </a:r>
            <a:r>
              <a:rPr lang="en-GB" sz="1600" dirty="0">
                <a:solidFill>
                  <a:srgbClr val="000000"/>
                </a:solidFill>
                <a:latin typeface="calibri" panose="020F0502020204030204" pitchFamily="34" charset="0"/>
              </a:rPr>
              <a:t>="</a:t>
            </a:r>
            <a:r>
              <a:rPr lang="en-GB" sz="1600" dirty="0" err="1">
                <a:solidFill>
                  <a:srgbClr val="000000"/>
                </a:solidFill>
                <a:latin typeface="calibri" panose="020F0502020204030204" pitchFamily="34" charset="0"/>
              </a:rPr>
              <a:t>WWA_URI_StartPage</a:t>
            </a:r>
            <a:r>
              <a:rPr lang="en-GB" sz="1600" dirty="0">
                <a:solidFill>
                  <a:srgbClr val="000000"/>
                </a:solidFill>
                <a:latin typeface="calibri" panose="020F0502020204030204" pitchFamily="34" charset="0"/>
              </a:rPr>
              <a:t>" Square150x150Logo="Assets\Logo.png"                      </a:t>
            </a:r>
            <a:endParaRPr lang="en-GB" sz="1600" dirty="0">
              <a:solidFill>
                <a:srgbClr val="737373"/>
              </a:solidFill>
            </a:endParaRPr>
          </a:p>
          <a:p>
            <a:pPr marL="228600"/>
            <a:r>
              <a:rPr lang="en-GB" sz="1600" b="1" dirty="0">
                <a:solidFill>
                  <a:srgbClr val="000000"/>
                </a:solidFill>
                <a:latin typeface="calibri" panose="020F0502020204030204" pitchFamily="34" charset="0"/>
              </a:rPr>
              <a:t>                Square44x44Logo</a:t>
            </a:r>
            <a:r>
              <a:rPr lang="en-GB" sz="1600" dirty="0">
                <a:solidFill>
                  <a:srgbClr val="000000"/>
                </a:solidFill>
                <a:latin typeface="calibri" panose="020F0502020204030204" pitchFamily="34" charset="0"/>
              </a:rPr>
              <a:t>="Assets\SmallLogo.png" </a:t>
            </a:r>
            <a:endParaRPr lang="en-GB" sz="1600" dirty="0">
              <a:solidFill>
                <a:srgbClr val="737373"/>
              </a:solidFill>
            </a:endParaRPr>
          </a:p>
          <a:p>
            <a:pPr marL="228600"/>
            <a:r>
              <a:rPr lang="en-GB" sz="1600" dirty="0">
                <a:solidFill>
                  <a:srgbClr val="000000"/>
                </a:solidFill>
                <a:latin typeface="calibri" panose="020F0502020204030204" pitchFamily="34" charset="0"/>
              </a:rPr>
              <a:t>                Description="</a:t>
            </a:r>
            <a:r>
              <a:rPr lang="en-GB" sz="1600" dirty="0" err="1">
                <a:solidFill>
                  <a:srgbClr val="000000"/>
                </a:solidFill>
                <a:latin typeface="calibri" panose="020F0502020204030204" pitchFamily="34" charset="0"/>
              </a:rPr>
              <a:t>WWA_URI_StartPage</a:t>
            </a:r>
            <a:r>
              <a:rPr lang="en-GB" sz="1600" dirty="0">
                <a:solidFill>
                  <a:srgbClr val="000000"/>
                </a:solidFill>
                <a:latin typeface="calibri" panose="020F0502020204030204" pitchFamily="34" charset="0"/>
              </a:rPr>
              <a:t>" </a:t>
            </a:r>
            <a:r>
              <a:rPr lang="en-GB" sz="1600" dirty="0" err="1">
                <a:solidFill>
                  <a:srgbClr val="000000"/>
                </a:solidFill>
                <a:latin typeface="calibri" panose="020F0502020204030204" pitchFamily="34" charset="0"/>
              </a:rPr>
              <a:t>ForegroundText</a:t>
            </a:r>
            <a:r>
              <a:rPr lang="en-GB" sz="1600" dirty="0">
                <a:solidFill>
                  <a:srgbClr val="000000"/>
                </a:solidFill>
                <a:latin typeface="calibri" panose="020F0502020204030204" pitchFamily="34" charset="0"/>
              </a:rPr>
              <a:t>="light" </a:t>
            </a:r>
            <a:r>
              <a:rPr lang="en-GB" sz="1600" dirty="0" err="1">
                <a:solidFill>
                  <a:srgbClr val="000000"/>
                </a:solidFill>
                <a:latin typeface="calibri" panose="020F0502020204030204" pitchFamily="34" charset="0"/>
              </a:rPr>
              <a:t>BackgroundColor</a:t>
            </a:r>
            <a:r>
              <a:rPr lang="en-GB" sz="1600" dirty="0">
                <a:solidFill>
                  <a:srgbClr val="000000"/>
                </a:solidFill>
                <a:latin typeface="calibri" panose="020F0502020204030204" pitchFamily="34" charset="0"/>
              </a:rPr>
              <a:t>="#464646"&gt;</a:t>
            </a:r>
            <a:endParaRPr lang="en-GB" sz="1600" dirty="0">
              <a:solidFill>
                <a:srgbClr val="737373"/>
              </a:solidFill>
            </a:endParaRPr>
          </a:p>
          <a:p>
            <a:pPr marL="228600"/>
            <a:r>
              <a:rPr lang="en-GB" sz="1600" dirty="0">
                <a:solidFill>
                  <a:srgbClr val="000000"/>
                </a:solidFill>
                <a:latin typeface="calibri" panose="020F0502020204030204" pitchFamily="34" charset="0"/>
              </a:rPr>
              <a:t>          &lt;</a:t>
            </a:r>
            <a:r>
              <a:rPr lang="en-GB" sz="1600" dirty="0" err="1">
                <a:solidFill>
                  <a:srgbClr val="000000"/>
                </a:solidFill>
                <a:latin typeface="calibri" panose="020F0502020204030204" pitchFamily="34" charset="0"/>
              </a:rPr>
              <a:t>uap:DefaultTile</a:t>
            </a:r>
            <a:r>
              <a:rPr lang="en-GB" sz="1600" dirty="0">
                <a:solidFill>
                  <a:srgbClr val="000000"/>
                </a:solidFill>
                <a:latin typeface="calibri" panose="020F0502020204030204" pitchFamily="34" charset="0"/>
              </a:rPr>
              <a:t> </a:t>
            </a:r>
            <a:r>
              <a:rPr lang="en-GB" sz="1600" dirty="0" err="1">
                <a:solidFill>
                  <a:srgbClr val="000000"/>
                </a:solidFill>
                <a:latin typeface="calibri" panose="020F0502020204030204" pitchFamily="34" charset="0"/>
              </a:rPr>
              <a:t>ShortName</a:t>
            </a:r>
            <a:r>
              <a:rPr lang="en-GB" sz="1600" dirty="0">
                <a:solidFill>
                  <a:srgbClr val="000000"/>
                </a:solidFill>
                <a:latin typeface="calibri" panose="020F0502020204030204" pitchFamily="34" charset="0"/>
              </a:rPr>
              <a:t>="</a:t>
            </a:r>
            <a:r>
              <a:rPr lang="en-GB" sz="1600" dirty="0" err="1">
                <a:solidFill>
                  <a:srgbClr val="000000"/>
                </a:solidFill>
                <a:latin typeface="calibri" panose="020F0502020204030204" pitchFamily="34" charset="0"/>
              </a:rPr>
              <a:t>McaApp</a:t>
            </a:r>
            <a:r>
              <a:rPr lang="en-GB" sz="1600" dirty="0">
                <a:solidFill>
                  <a:srgbClr val="000000"/>
                </a:solidFill>
                <a:latin typeface="calibri" panose="020F0502020204030204" pitchFamily="34" charset="0"/>
              </a:rPr>
              <a:t>" Wide310x150Logo="images/310x150.png" </a:t>
            </a:r>
            <a:endParaRPr lang="en-GB" sz="1600" dirty="0">
              <a:solidFill>
                <a:srgbClr val="737373"/>
              </a:solidFill>
            </a:endParaRPr>
          </a:p>
          <a:p>
            <a:pPr marL="228600"/>
            <a:r>
              <a:rPr lang="en-GB" sz="1600" dirty="0">
                <a:solidFill>
                  <a:srgbClr val="000000"/>
                </a:solidFill>
                <a:latin typeface="calibri" panose="020F0502020204030204" pitchFamily="34" charset="0"/>
              </a:rPr>
              <a:t>                Square310x310Logo="images/310x310.png" </a:t>
            </a:r>
            <a:endParaRPr lang="en-GB" sz="1600" dirty="0">
              <a:solidFill>
                <a:srgbClr val="737373"/>
              </a:solidFill>
            </a:endParaRPr>
          </a:p>
          <a:p>
            <a:pPr marL="228600"/>
            <a:r>
              <a:rPr lang="en-GB" sz="1600" b="1" dirty="0">
                <a:solidFill>
                  <a:srgbClr val="000000"/>
                </a:solidFill>
                <a:latin typeface="calibri" panose="020F0502020204030204" pitchFamily="34" charset="0"/>
              </a:rPr>
              <a:t>                Square71x71Logo</a:t>
            </a:r>
            <a:r>
              <a:rPr lang="en-GB" sz="1600" dirty="0">
                <a:solidFill>
                  <a:srgbClr val="000000"/>
                </a:solidFill>
                <a:latin typeface="calibri" panose="020F0502020204030204" pitchFamily="34" charset="0"/>
              </a:rPr>
              <a:t>="images/71x71.png"  </a:t>
            </a:r>
            <a:r>
              <a:rPr lang="en-GB" sz="1600" dirty="0" err="1">
                <a:solidFill>
                  <a:srgbClr val="000000"/>
                </a:solidFill>
                <a:latin typeface="calibri" panose="020F0502020204030204" pitchFamily="34" charset="0"/>
              </a:rPr>
              <a:t>DefaultSize</a:t>
            </a:r>
            <a:r>
              <a:rPr lang="en-GB" sz="1600" dirty="0">
                <a:solidFill>
                  <a:srgbClr val="000000"/>
                </a:solidFill>
                <a:latin typeface="calibri" panose="020F0502020204030204" pitchFamily="34" charset="0"/>
              </a:rPr>
              <a:t>="square150x150Logo"&gt; </a:t>
            </a:r>
            <a:endParaRPr lang="en-GB" sz="1600" dirty="0">
              <a:solidFill>
                <a:srgbClr val="737373"/>
              </a:solidFill>
            </a:endParaRPr>
          </a:p>
          <a:p>
            <a:pPr marL="228600"/>
            <a:r>
              <a:rPr lang="en-GB" sz="1600" dirty="0">
                <a:solidFill>
                  <a:srgbClr val="000000"/>
                </a:solidFill>
                <a:latin typeface="calibri" panose="020F0502020204030204" pitchFamily="34" charset="0"/>
              </a:rPr>
              <a:t>         &lt;</a:t>
            </a:r>
            <a:r>
              <a:rPr lang="en-GB" sz="1600" dirty="0" err="1">
                <a:solidFill>
                  <a:srgbClr val="000000"/>
                </a:solidFill>
                <a:latin typeface="calibri" panose="020F0502020204030204" pitchFamily="34" charset="0"/>
              </a:rPr>
              <a:t>uap:SplashScreen</a:t>
            </a:r>
            <a:r>
              <a:rPr lang="en-GB" sz="1600" dirty="0">
                <a:solidFill>
                  <a:srgbClr val="000000"/>
                </a:solidFill>
                <a:latin typeface="calibri" panose="020F0502020204030204" pitchFamily="34" charset="0"/>
              </a:rPr>
              <a:t> Image="Assets\SplashScreen.png" /&gt;</a:t>
            </a:r>
            <a:endParaRPr lang="en-GB" sz="1600" dirty="0">
              <a:solidFill>
                <a:srgbClr val="737373"/>
              </a:solidFill>
            </a:endParaRPr>
          </a:p>
          <a:p>
            <a:pPr marL="228600"/>
            <a:r>
              <a:rPr lang="en-GB" sz="1600" dirty="0">
                <a:solidFill>
                  <a:srgbClr val="000000"/>
                </a:solidFill>
                <a:latin typeface="calibri" panose="020F0502020204030204" pitchFamily="34" charset="0"/>
              </a:rPr>
              <a:t>&lt;/</a:t>
            </a:r>
            <a:r>
              <a:rPr lang="en-GB" sz="1600" dirty="0" err="1">
                <a:solidFill>
                  <a:srgbClr val="000000"/>
                </a:solidFill>
                <a:latin typeface="calibri" panose="020F0502020204030204" pitchFamily="34" charset="0"/>
              </a:rPr>
              <a:t>uap:VisualElements</a:t>
            </a:r>
            <a:r>
              <a:rPr lang="en-GB" sz="1600" dirty="0">
                <a:solidFill>
                  <a:srgbClr val="000000"/>
                </a:solidFill>
                <a:latin typeface="calibri" panose="020F0502020204030204" pitchFamily="34" charset="0"/>
              </a:rPr>
              <a:t>&gt;</a:t>
            </a:r>
            <a:endParaRPr lang="en-GB" sz="1600" dirty="0">
              <a:solidFill>
                <a:srgbClr val="737373"/>
              </a:solidFill>
            </a:endParaRPr>
          </a:p>
        </p:txBody>
      </p:sp>
      <p:sp>
        <p:nvSpPr>
          <p:cNvPr id="8" name="TextBox 7"/>
          <p:cNvSpPr txBox="1"/>
          <p:nvPr/>
        </p:nvSpPr>
        <p:spPr>
          <a:xfrm>
            <a:off x="382194" y="1896533"/>
            <a:ext cx="11365857" cy="2222147"/>
          </a:xfrm>
          <a:prstGeom prst="rect">
            <a:avLst/>
          </a:prstGeom>
          <a:solidFill>
            <a:srgbClr val="FFCC99"/>
          </a:solidFill>
        </p:spPr>
        <p:txBody>
          <a:bodyPr wrap="square" lIns="137160" tIns="109728" rIns="137160" bIns="109728" rtlCol="0">
            <a:spAutoFit/>
          </a:bodyPr>
          <a:lstStyle/>
          <a:p>
            <a:pPr marL="228600"/>
            <a:r>
              <a:rPr lang="en-GB" sz="1600" dirty="0">
                <a:solidFill>
                  <a:srgbClr val="000000"/>
                </a:solidFill>
                <a:latin typeface="calibri" panose="020F0502020204030204" pitchFamily="34" charset="0"/>
              </a:rPr>
              <a:t>&lt;m2:VisualElements </a:t>
            </a:r>
            <a:r>
              <a:rPr lang="en-GB" sz="1600" dirty="0" err="1">
                <a:solidFill>
                  <a:srgbClr val="000000"/>
                </a:solidFill>
                <a:latin typeface="calibri" panose="020F0502020204030204" pitchFamily="34" charset="0"/>
              </a:rPr>
              <a:t>DisplayName</a:t>
            </a:r>
            <a:r>
              <a:rPr lang="en-GB" sz="1600" dirty="0">
                <a:solidFill>
                  <a:srgbClr val="000000"/>
                </a:solidFill>
                <a:latin typeface="calibri" panose="020F0502020204030204" pitchFamily="34" charset="0"/>
              </a:rPr>
              <a:t>="</a:t>
            </a:r>
            <a:r>
              <a:rPr lang="en-GB" sz="1600" dirty="0" err="1">
                <a:solidFill>
                  <a:srgbClr val="000000"/>
                </a:solidFill>
                <a:latin typeface="calibri" panose="020F0502020204030204" pitchFamily="34" charset="0"/>
              </a:rPr>
              <a:t>WWA_URI_StartPage</a:t>
            </a:r>
            <a:r>
              <a:rPr lang="en-GB" sz="1600" dirty="0">
                <a:solidFill>
                  <a:srgbClr val="000000"/>
                </a:solidFill>
                <a:latin typeface="calibri" panose="020F0502020204030204" pitchFamily="34" charset="0"/>
              </a:rPr>
              <a:t>" Square150x150Logo="Assets\Logo.png"                      </a:t>
            </a:r>
            <a:endParaRPr lang="en-GB" sz="1600" dirty="0">
              <a:solidFill>
                <a:srgbClr val="737373"/>
              </a:solidFill>
            </a:endParaRPr>
          </a:p>
          <a:p>
            <a:pPr marL="228600"/>
            <a:r>
              <a:rPr lang="en-GB" sz="1600" b="1" dirty="0">
                <a:solidFill>
                  <a:srgbClr val="000000"/>
                </a:solidFill>
                <a:latin typeface="calibri" panose="020F0502020204030204" pitchFamily="34" charset="0"/>
              </a:rPr>
              <a:t>                Square30x30Logo</a:t>
            </a:r>
            <a:r>
              <a:rPr lang="en-GB" sz="1600" dirty="0">
                <a:solidFill>
                  <a:srgbClr val="000000"/>
                </a:solidFill>
                <a:latin typeface="calibri" panose="020F0502020204030204" pitchFamily="34" charset="0"/>
              </a:rPr>
              <a:t>="Assets\SmallLogo.png" </a:t>
            </a:r>
            <a:endParaRPr lang="en-GB" sz="1600" dirty="0">
              <a:solidFill>
                <a:srgbClr val="737373"/>
              </a:solidFill>
            </a:endParaRPr>
          </a:p>
          <a:p>
            <a:pPr marL="228600"/>
            <a:r>
              <a:rPr lang="en-GB" sz="1600" dirty="0">
                <a:solidFill>
                  <a:srgbClr val="000000"/>
                </a:solidFill>
                <a:latin typeface="calibri" panose="020F0502020204030204" pitchFamily="34" charset="0"/>
              </a:rPr>
              <a:t>                Description="</a:t>
            </a:r>
            <a:r>
              <a:rPr lang="en-GB" sz="1600" dirty="0" err="1">
                <a:solidFill>
                  <a:srgbClr val="000000"/>
                </a:solidFill>
                <a:latin typeface="calibri" panose="020F0502020204030204" pitchFamily="34" charset="0"/>
              </a:rPr>
              <a:t>WWA_URI_StartPage</a:t>
            </a:r>
            <a:r>
              <a:rPr lang="en-GB" sz="1600" dirty="0">
                <a:solidFill>
                  <a:srgbClr val="000000"/>
                </a:solidFill>
                <a:latin typeface="calibri" panose="020F0502020204030204" pitchFamily="34" charset="0"/>
              </a:rPr>
              <a:t>" </a:t>
            </a:r>
            <a:r>
              <a:rPr lang="en-GB" sz="1600" dirty="0" err="1">
                <a:solidFill>
                  <a:srgbClr val="000000"/>
                </a:solidFill>
                <a:latin typeface="calibri" panose="020F0502020204030204" pitchFamily="34" charset="0"/>
              </a:rPr>
              <a:t>ForegroundText</a:t>
            </a:r>
            <a:r>
              <a:rPr lang="en-GB" sz="1600" dirty="0">
                <a:solidFill>
                  <a:srgbClr val="000000"/>
                </a:solidFill>
                <a:latin typeface="calibri" panose="020F0502020204030204" pitchFamily="34" charset="0"/>
              </a:rPr>
              <a:t>="light" </a:t>
            </a:r>
            <a:r>
              <a:rPr lang="en-GB" sz="1600" dirty="0" err="1">
                <a:solidFill>
                  <a:srgbClr val="000000"/>
                </a:solidFill>
                <a:latin typeface="calibri" panose="020F0502020204030204" pitchFamily="34" charset="0"/>
              </a:rPr>
              <a:t>BackgroundColor</a:t>
            </a:r>
            <a:r>
              <a:rPr lang="en-GB" sz="1600" dirty="0">
                <a:solidFill>
                  <a:srgbClr val="000000"/>
                </a:solidFill>
                <a:latin typeface="calibri" panose="020F0502020204030204" pitchFamily="34" charset="0"/>
              </a:rPr>
              <a:t>="#464646"&gt;</a:t>
            </a:r>
            <a:endParaRPr lang="en-GB" sz="1600" dirty="0">
              <a:solidFill>
                <a:srgbClr val="737373"/>
              </a:solidFill>
            </a:endParaRPr>
          </a:p>
          <a:p>
            <a:pPr marL="228600"/>
            <a:r>
              <a:rPr lang="en-GB" sz="1600" dirty="0">
                <a:solidFill>
                  <a:srgbClr val="000000"/>
                </a:solidFill>
                <a:latin typeface="calibri" panose="020F0502020204030204" pitchFamily="34" charset="0"/>
              </a:rPr>
              <a:t>          &lt;m2:DefaultTile </a:t>
            </a:r>
            <a:r>
              <a:rPr lang="en-GB" sz="1600" dirty="0" err="1">
                <a:solidFill>
                  <a:srgbClr val="000000"/>
                </a:solidFill>
                <a:latin typeface="calibri" panose="020F0502020204030204" pitchFamily="34" charset="0"/>
              </a:rPr>
              <a:t>ShortName</a:t>
            </a:r>
            <a:r>
              <a:rPr lang="en-GB" sz="1600" dirty="0">
                <a:solidFill>
                  <a:srgbClr val="000000"/>
                </a:solidFill>
                <a:latin typeface="calibri" panose="020F0502020204030204" pitchFamily="34" charset="0"/>
              </a:rPr>
              <a:t>="</a:t>
            </a:r>
            <a:r>
              <a:rPr lang="en-GB" sz="1600" dirty="0" err="1">
                <a:solidFill>
                  <a:srgbClr val="000000"/>
                </a:solidFill>
                <a:latin typeface="calibri" panose="020F0502020204030204" pitchFamily="34" charset="0"/>
              </a:rPr>
              <a:t>McaApp</a:t>
            </a:r>
            <a:r>
              <a:rPr lang="en-GB" sz="1600" dirty="0">
                <a:solidFill>
                  <a:srgbClr val="000000"/>
                </a:solidFill>
                <a:latin typeface="calibri" panose="020F0502020204030204" pitchFamily="34" charset="0"/>
              </a:rPr>
              <a:t>" Wide310x150Logo="images/310x150.png" </a:t>
            </a:r>
            <a:endParaRPr lang="en-GB" sz="1600" dirty="0">
              <a:solidFill>
                <a:srgbClr val="737373"/>
              </a:solidFill>
            </a:endParaRPr>
          </a:p>
          <a:p>
            <a:pPr marL="228600"/>
            <a:r>
              <a:rPr lang="en-GB" sz="1600" dirty="0">
                <a:solidFill>
                  <a:srgbClr val="000000"/>
                </a:solidFill>
                <a:latin typeface="calibri" panose="020F0502020204030204" pitchFamily="34" charset="0"/>
              </a:rPr>
              <a:t>                Square310x310Logo="images/310x310.png" </a:t>
            </a:r>
            <a:endParaRPr lang="en-GB" sz="1600" dirty="0">
              <a:solidFill>
                <a:srgbClr val="737373"/>
              </a:solidFill>
            </a:endParaRPr>
          </a:p>
          <a:p>
            <a:pPr marL="228600"/>
            <a:r>
              <a:rPr lang="en-GB" sz="1600" b="1" dirty="0">
                <a:solidFill>
                  <a:srgbClr val="000000"/>
                </a:solidFill>
                <a:latin typeface="calibri" panose="020F0502020204030204" pitchFamily="34" charset="0"/>
              </a:rPr>
              <a:t>                Square70x70Logo</a:t>
            </a:r>
            <a:r>
              <a:rPr lang="en-GB" sz="1600" dirty="0">
                <a:solidFill>
                  <a:srgbClr val="000000"/>
                </a:solidFill>
                <a:latin typeface="calibri" panose="020F0502020204030204" pitchFamily="34" charset="0"/>
              </a:rPr>
              <a:t>="images/71x71.png"  </a:t>
            </a:r>
            <a:r>
              <a:rPr lang="en-GB" sz="1600" dirty="0" err="1">
                <a:solidFill>
                  <a:srgbClr val="000000"/>
                </a:solidFill>
                <a:latin typeface="calibri" panose="020F0502020204030204" pitchFamily="34" charset="0"/>
              </a:rPr>
              <a:t>DefaultSize</a:t>
            </a:r>
            <a:r>
              <a:rPr lang="en-GB" sz="1600" dirty="0">
                <a:solidFill>
                  <a:srgbClr val="000000"/>
                </a:solidFill>
                <a:latin typeface="calibri" panose="020F0502020204030204" pitchFamily="34" charset="0"/>
              </a:rPr>
              <a:t>="square150x150Logo"&gt; </a:t>
            </a:r>
            <a:endParaRPr lang="en-GB" sz="1600" dirty="0">
              <a:solidFill>
                <a:srgbClr val="737373"/>
              </a:solidFill>
            </a:endParaRPr>
          </a:p>
          <a:p>
            <a:pPr marL="228600"/>
            <a:r>
              <a:rPr lang="en-GB" sz="1600" dirty="0">
                <a:solidFill>
                  <a:srgbClr val="000000"/>
                </a:solidFill>
                <a:latin typeface="calibri" panose="020F0502020204030204" pitchFamily="34" charset="0"/>
              </a:rPr>
              <a:t>         &lt;m2:SplashScreen Image="Assets\SplashScreen.png" /&gt;</a:t>
            </a:r>
            <a:endParaRPr lang="en-GB" sz="1600" dirty="0">
              <a:solidFill>
                <a:srgbClr val="737373"/>
              </a:solidFill>
            </a:endParaRPr>
          </a:p>
          <a:p>
            <a:pPr marL="228600"/>
            <a:r>
              <a:rPr lang="en-GB" sz="1600" dirty="0">
                <a:solidFill>
                  <a:srgbClr val="000000"/>
                </a:solidFill>
                <a:latin typeface="calibri" panose="020F0502020204030204" pitchFamily="34" charset="0"/>
              </a:rPr>
              <a:t>&lt;/m2:VisualElements&gt;</a:t>
            </a:r>
            <a:endParaRPr lang="en-GB" sz="1600" dirty="0">
              <a:solidFill>
                <a:srgbClr val="737373"/>
              </a:solidFill>
            </a:endParaRPr>
          </a:p>
        </p:txBody>
      </p:sp>
    </p:spTree>
    <p:extLst>
      <p:ext uri="{BB962C8B-B14F-4D97-AF65-F5344CB8AC3E}">
        <p14:creationId xmlns:p14="http://schemas.microsoft.com/office/powerpoint/2010/main" val="404461025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Deprecated Elements</a:t>
            </a:r>
            <a:endParaRPr lang="en-GB" dirty="0"/>
          </a:p>
        </p:txBody>
      </p:sp>
      <p:sp>
        <p:nvSpPr>
          <p:cNvPr id="2" name="Content Placeholder 1"/>
          <p:cNvSpPr>
            <a:spLocks noGrp="1"/>
          </p:cNvSpPr>
          <p:nvPr>
            <p:ph type="body" sz="quarter" idx="10"/>
          </p:nvPr>
        </p:nvSpPr>
        <p:spPr/>
        <p:txBody>
          <a:bodyPr/>
          <a:lstStyle/>
          <a:p>
            <a:pPr fontAlgn="base"/>
            <a:endParaRPr lang="en-GB" dirty="0"/>
          </a:p>
          <a:p>
            <a:pPr fontAlgn="base"/>
            <a:endParaRPr lang="en-GB" dirty="0" smtClean="0"/>
          </a:p>
          <a:p>
            <a:pPr fontAlgn="base"/>
            <a:endParaRPr lang="en-GB" dirty="0"/>
          </a:p>
          <a:p>
            <a:pPr fontAlgn="base"/>
            <a:endParaRPr lang="en-GB" sz="2800" dirty="0">
              <a:solidFill>
                <a:srgbClr val="000000"/>
              </a:solidFill>
              <a:latin typeface="calibri" panose="020F0502020204030204" pitchFamily="34" charset="0"/>
            </a:endParaRPr>
          </a:p>
          <a:p>
            <a:pPr fontAlgn="base"/>
            <a:endParaRPr lang="en-GB" sz="2800" dirty="0">
              <a:solidFill>
                <a:srgbClr val="000000"/>
              </a:solidFill>
              <a:latin typeface="calibri" panose="020F0502020204030204" pitchFamily="34" charset="0"/>
            </a:endParaRPr>
          </a:p>
          <a:p>
            <a:pPr fontAlgn="base"/>
            <a:endParaRPr lang="en-GB" sz="2800" dirty="0" smtClean="0">
              <a:solidFill>
                <a:srgbClr val="000000"/>
              </a:solidFill>
              <a:latin typeface="calibri" panose="020F0502020204030204" pitchFamily="34" charset="0"/>
            </a:endParaRPr>
          </a:p>
          <a:p>
            <a:pPr fontAlgn="base"/>
            <a:endParaRPr lang="en-GB" sz="4000" dirty="0">
              <a:solidFill>
                <a:srgbClr val="000000"/>
              </a:solidFill>
              <a:latin typeface="calibri" panose="020F0502020204030204" pitchFamily="34" charset="0"/>
            </a:endParaRPr>
          </a:p>
          <a:p>
            <a:endParaRPr lang="en-GB" dirty="0"/>
          </a:p>
        </p:txBody>
      </p:sp>
      <p:sp>
        <p:nvSpPr>
          <p:cNvPr id="7" name="TextBox 6"/>
          <p:cNvSpPr txBox="1"/>
          <p:nvPr/>
        </p:nvSpPr>
        <p:spPr>
          <a:xfrm>
            <a:off x="6400166" y="1164613"/>
            <a:ext cx="5611837" cy="5346079"/>
          </a:xfrm>
          <a:prstGeom prst="rect">
            <a:avLst/>
          </a:prstGeom>
          <a:solidFill>
            <a:schemeClr val="accent5">
              <a:lumMod val="20000"/>
              <a:lumOff val="80000"/>
            </a:schemeClr>
          </a:solidFill>
        </p:spPr>
        <p:txBody>
          <a:bodyPr wrap="square" lIns="137160" tIns="109728" rIns="137160" bIns="109728" rtlCol="0">
            <a:spAutoFit/>
          </a:bodyPr>
          <a:lstStyle/>
          <a:p>
            <a:pPr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&lt;</a:t>
            </a:r>
            <a:r>
              <a:rPr lang="en-US" dirty="0" err="1">
                <a:solidFill>
                  <a:srgbClr val="404040"/>
                </a:solidFill>
                <a:latin typeface="Calibri" panose="020F0502020204030204" pitchFamily="34" charset="0"/>
                <a:cs typeface="Microsoft Sans Serif" panose="020B0604020202020204" pitchFamily="34" charset="0"/>
              </a:rPr>
              <a:t>uap:VisualElements</a:t>
            </a:r>
            <a:endParaRPr lang="en-US" dirty="0">
              <a:solidFill>
                <a:srgbClr val="404040"/>
              </a:solidFill>
              <a:latin typeface="Calibri" panose="020F0502020204030204" pitchFamily="34" charset="0"/>
              <a:cs typeface="Microsoft Sans Serif" panose="020B0604020202020204" pitchFamily="34" charset="0"/>
            </a:endParaRPr>
          </a:p>
          <a:p>
            <a:pPr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a:t>
            </a:r>
            <a:r>
              <a:rPr lang="en-US" dirty="0" err="1">
                <a:solidFill>
                  <a:srgbClr val="404040"/>
                </a:solidFill>
                <a:latin typeface="Calibri" panose="020F0502020204030204" pitchFamily="34" charset="0"/>
                <a:cs typeface="Microsoft Sans Serif" panose="020B0604020202020204" pitchFamily="34" charset="0"/>
              </a:rPr>
              <a:t>DisplayName</a:t>
            </a:r>
            <a:r>
              <a:rPr lang="en-US" dirty="0">
                <a:solidFill>
                  <a:srgbClr val="404040"/>
                </a:solidFill>
                <a:latin typeface="Calibri" panose="020F0502020204030204" pitchFamily="34" charset="0"/>
                <a:cs typeface="Microsoft Sans Serif" panose="020B0604020202020204" pitchFamily="34" charset="0"/>
              </a:rPr>
              <a:t>="My Amazing App"</a:t>
            </a:r>
          </a:p>
          <a:p>
            <a:pPr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Square150x150Logo="Assets\Logo.png"</a:t>
            </a:r>
          </a:p>
          <a:p>
            <a:pPr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Square44x44Logo="Assets\SmallLogo.png"</a:t>
            </a:r>
          </a:p>
          <a:p>
            <a:pPr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Description="My Amazing App"</a:t>
            </a:r>
          </a:p>
          <a:p>
            <a:pPr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a:t>
            </a:r>
            <a:r>
              <a:rPr lang="en-US" dirty="0" err="1">
                <a:solidFill>
                  <a:srgbClr val="404040"/>
                </a:solidFill>
                <a:latin typeface="Calibri" panose="020F0502020204030204" pitchFamily="34" charset="0"/>
                <a:cs typeface="Microsoft Sans Serif" panose="020B0604020202020204" pitchFamily="34" charset="0"/>
              </a:rPr>
              <a:t>BackgroundColor</a:t>
            </a:r>
            <a:r>
              <a:rPr lang="en-US" dirty="0">
                <a:solidFill>
                  <a:srgbClr val="404040"/>
                </a:solidFill>
                <a:latin typeface="Calibri" panose="020F0502020204030204" pitchFamily="34" charset="0"/>
                <a:cs typeface="Microsoft Sans Serif" panose="020B0604020202020204" pitchFamily="34" charset="0"/>
              </a:rPr>
              <a:t>="#464646"&gt;</a:t>
            </a:r>
          </a:p>
          <a:p>
            <a:pPr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&lt;</a:t>
            </a:r>
            <a:r>
              <a:rPr lang="en-US" dirty="0" err="1">
                <a:solidFill>
                  <a:srgbClr val="404040"/>
                </a:solidFill>
                <a:latin typeface="Calibri" panose="020F0502020204030204" pitchFamily="34" charset="0"/>
                <a:cs typeface="Microsoft Sans Serif" panose="020B0604020202020204" pitchFamily="34" charset="0"/>
              </a:rPr>
              <a:t>uap:SplashScreen</a:t>
            </a:r>
            <a:endParaRPr lang="en-US" dirty="0">
              <a:solidFill>
                <a:srgbClr val="404040"/>
              </a:solidFill>
              <a:latin typeface="Calibri" panose="020F0502020204030204" pitchFamily="34" charset="0"/>
              <a:cs typeface="Microsoft Sans Serif" panose="020B0604020202020204" pitchFamily="34" charset="0"/>
            </a:endParaRPr>
          </a:p>
          <a:p>
            <a:pPr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Image="Assets\SplashScreen.png" /&gt;</a:t>
            </a:r>
          </a:p>
          <a:p>
            <a:pPr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&lt;</a:t>
            </a:r>
            <a:r>
              <a:rPr lang="en-US" dirty="0" err="1">
                <a:solidFill>
                  <a:srgbClr val="404040"/>
                </a:solidFill>
                <a:latin typeface="Calibri" panose="020F0502020204030204" pitchFamily="34" charset="0"/>
                <a:cs typeface="Microsoft Sans Serif" panose="020B0604020202020204" pitchFamily="34" charset="0"/>
              </a:rPr>
              <a:t>uap:DefaultTile</a:t>
            </a:r>
            <a:r>
              <a:rPr lang="en-US" dirty="0">
                <a:solidFill>
                  <a:srgbClr val="404040"/>
                </a:solidFill>
                <a:latin typeface="Calibri" panose="020F0502020204030204" pitchFamily="34" charset="0"/>
                <a:cs typeface="Microsoft Sans Serif" panose="020B0604020202020204" pitchFamily="34" charset="0"/>
              </a:rPr>
              <a:t> </a:t>
            </a:r>
          </a:p>
          <a:p>
            <a:pPr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a:t>
            </a:r>
            <a:r>
              <a:rPr lang="en-US" dirty="0" err="1">
                <a:solidFill>
                  <a:srgbClr val="404040"/>
                </a:solidFill>
                <a:latin typeface="Calibri" panose="020F0502020204030204" pitchFamily="34" charset="0"/>
                <a:cs typeface="Microsoft Sans Serif" panose="020B0604020202020204" pitchFamily="34" charset="0"/>
              </a:rPr>
              <a:t>ShortName</a:t>
            </a:r>
            <a:r>
              <a:rPr lang="en-US" dirty="0">
                <a:solidFill>
                  <a:srgbClr val="404040"/>
                </a:solidFill>
                <a:latin typeface="Calibri" panose="020F0502020204030204" pitchFamily="34" charset="0"/>
                <a:cs typeface="Microsoft Sans Serif" panose="020B0604020202020204" pitchFamily="34" charset="0"/>
              </a:rPr>
              <a:t>=“</a:t>
            </a:r>
            <a:r>
              <a:rPr lang="en-US" dirty="0" err="1">
                <a:solidFill>
                  <a:srgbClr val="404040"/>
                </a:solidFill>
                <a:latin typeface="Calibri" panose="020F0502020204030204" pitchFamily="34" charset="0"/>
                <a:cs typeface="Microsoft Sans Serif" panose="020B0604020202020204" pitchFamily="34" charset="0"/>
              </a:rPr>
              <a:t>MyApp</a:t>
            </a:r>
            <a:r>
              <a:rPr lang="en-US" dirty="0">
                <a:solidFill>
                  <a:srgbClr val="404040"/>
                </a:solidFill>
                <a:latin typeface="Calibri" panose="020F0502020204030204" pitchFamily="34" charset="0"/>
                <a:cs typeface="Microsoft Sans Serif" panose="020B0604020202020204" pitchFamily="34" charset="0"/>
              </a:rPr>
              <a:t>”</a:t>
            </a:r>
          </a:p>
          <a:p>
            <a:pPr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Wide310x150Logo=“310x150.png”</a:t>
            </a:r>
          </a:p>
          <a:p>
            <a:pPr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Square310x310Logo=“310x310.png”</a:t>
            </a:r>
          </a:p>
          <a:p>
            <a:pPr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Square71x71Logo=“70x70.png”/&gt;</a:t>
            </a:r>
          </a:p>
          <a:p>
            <a:pPr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&lt;/</a:t>
            </a:r>
            <a:r>
              <a:rPr lang="en-US" dirty="0" err="1">
                <a:solidFill>
                  <a:srgbClr val="404040"/>
                </a:solidFill>
                <a:latin typeface="Calibri" panose="020F0502020204030204" pitchFamily="34" charset="0"/>
                <a:cs typeface="Microsoft Sans Serif" panose="020B0604020202020204" pitchFamily="34" charset="0"/>
              </a:rPr>
              <a:t>uap:VisualElements</a:t>
            </a:r>
            <a:r>
              <a:rPr lang="en-US" dirty="0" smtClean="0">
                <a:solidFill>
                  <a:srgbClr val="404040"/>
                </a:solidFill>
                <a:latin typeface="Calibri" panose="020F0502020204030204" pitchFamily="34" charset="0"/>
                <a:cs typeface="Microsoft Sans Serif" panose="020B0604020202020204" pitchFamily="34" charset="0"/>
              </a:rPr>
              <a:t>&gt;</a:t>
            </a:r>
          </a:p>
          <a:p>
            <a:pPr defTabSz="932742">
              <a:lnSpc>
                <a:spcPct val="90000"/>
              </a:lnSpc>
              <a:spcBef>
                <a:spcPct val="20000"/>
              </a:spcBef>
              <a:buSzPct val="90000"/>
            </a:pPr>
            <a:endParaRPr lang="en-US" dirty="0">
              <a:solidFill>
                <a:srgbClr val="404040"/>
              </a:solidFill>
              <a:latin typeface="Calibri" panose="020F0502020204030204" pitchFamily="34" charset="0"/>
              <a:cs typeface="Microsoft Sans Serif" panose="020B0604020202020204" pitchFamily="34" charset="0"/>
            </a:endParaRPr>
          </a:p>
          <a:p>
            <a:pPr defTabSz="932742">
              <a:lnSpc>
                <a:spcPct val="90000"/>
              </a:lnSpc>
              <a:spcBef>
                <a:spcPct val="20000"/>
              </a:spcBef>
              <a:buSzPct val="90000"/>
            </a:pPr>
            <a:endParaRPr lang="en-US" dirty="0" smtClean="0">
              <a:solidFill>
                <a:srgbClr val="404040"/>
              </a:solidFill>
              <a:latin typeface="Calibri" panose="020F0502020204030204" pitchFamily="34" charset="0"/>
              <a:cs typeface="Microsoft Sans Serif" panose="020B0604020202020204" pitchFamily="34" charset="0"/>
            </a:endParaRPr>
          </a:p>
          <a:p>
            <a:pPr defTabSz="932742">
              <a:lnSpc>
                <a:spcPct val="90000"/>
              </a:lnSpc>
              <a:spcBef>
                <a:spcPct val="20000"/>
              </a:spcBef>
              <a:buSzPct val="90000"/>
            </a:pPr>
            <a:endParaRPr lang="en-US" dirty="0">
              <a:solidFill>
                <a:srgbClr val="404040"/>
              </a:solidFill>
              <a:latin typeface="Calibri" panose="020F0502020204030204" pitchFamily="34" charset="0"/>
              <a:cs typeface="Microsoft Sans Serif" panose="020B0604020202020204" pitchFamily="34" charset="0"/>
            </a:endParaRPr>
          </a:p>
        </p:txBody>
      </p:sp>
      <p:sp>
        <p:nvSpPr>
          <p:cNvPr id="8" name="TextBox 7"/>
          <p:cNvSpPr txBox="1"/>
          <p:nvPr/>
        </p:nvSpPr>
        <p:spPr>
          <a:xfrm>
            <a:off x="409136" y="1164613"/>
            <a:ext cx="5723307" cy="5346079"/>
          </a:xfrm>
          <a:prstGeom prst="rect">
            <a:avLst/>
          </a:prstGeom>
          <a:solidFill>
            <a:srgbClr val="FFCC99"/>
          </a:solidFill>
        </p:spPr>
        <p:txBody>
          <a:bodyPr wrap="square" lIns="137160" tIns="109728" rIns="137160" bIns="109728" rtlCol="0">
            <a:spAutoFit/>
          </a:bodyPr>
          <a:lstStyle/>
          <a:p>
            <a:pPr lvl="0"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&lt;m2:VisualElements</a:t>
            </a:r>
          </a:p>
          <a:p>
            <a:pPr lvl="0"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a:t>
            </a:r>
            <a:r>
              <a:rPr lang="en-US" dirty="0" err="1">
                <a:solidFill>
                  <a:srgbClr val="404040"/>
                </a:solidFill>
                <a:latin typeface="Calibri" panose="020F0502020204030204" pitchFamily="34" charset="0"/>
                <a:cs typeface="Microsoft Sans Serif" panose="020B0604020202020204" pitchFamily="34" charset="0"/>
              </a:rPr>
              <a:t>DisplayName</a:t>
            </a:r>
            <a:r>
              <a:rPr lang="en-US" dirty="0">
                <a:solidFill>
                  <a:srgbClr val="404040"/>
                </a:solidFill>
                <a:latin typeface="Calibri" panose="020F0502020204030204" pitchFamily="34" charset="0"/>
                <a:cs typeface="Microsoft Sans Serif" panose="020B0604020202020204" pitchFamily="34" charset="0"/>
              </a:rPr>
              <a:t>="My Awesome App"</a:t>
            </a:r>
          </a:p>
          <a:p>
            <a:pPr lvl="0"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Square150x150Logo="Assets\Logo.png"</a:t>
            </a:r>
          </a:p>
          <a:p>
            <a:pPr lvl="0"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Square30x30Logo="Assets\SmallLogo.png"</a:t>
            </a:r>
          </a:p>
          <a:p>
            <a:pPr lvl="0"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Description="My Awesome App“</a:t>
            </a:r>
          </a:p>
          <a:p>
            <a:pPr lvl="0"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a:t>
            </a:r>
            <a:r>
              <a:rPr lang="en-US" dirty="0" err="1">
                <a:solidFill>
                  <a:srgbClr val="404040"/>
                </a:solidFill>
                <a:latin typeface="Calibri" panose="020F0502020204030204" pitchFamily="34" charset="0"/>
                <a:cs typeface="Microsoft Sans Serif" panose="020B0604020202020204" pitchFamily="34" charset="0"/>
              </a:rPr>
              <a:t>BackgroundColor</a:t>
            </a:r>
            <a:r>
              <a:rPr lang="en-US" dirty="0">
                <a:solidFill>
                  <a:srgbClr val="404040"/>
                </a:solidFill>
                <a:latin typeface="Calibri" panose="020F0502020204030204" pitchFamily="34" charset="0"/>
                <a:cs typeface="Microsoft Sans Serif" panose="020B0604020202020204" pitchFamily="34" charset="0"/>
              </a:rPr>
              <a:t>="#464646"</a:t>
            </a:r>
          </a:p>
          <a:p>
            <a:pPr lvl="0"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a:t>
            </a:r>
            <a:r>
              <a:rPr lang="en-US" b="1" dirty="0" err="1">
                <a:solidFill>
                  <a:srgbClr val="FF0000"/>
                </a:solidFill>
                <a:latin typeface="Calibri" panose="020F0502020204030204" pitchFamily="34" charset="0"/>
                <a:cs typeface="Microsoft Sans Serif" panose="020B0604020202020204" pitchFamily="34" charset="0"/>
              </a:rPr>
              <a:t>ForegroundText</a:t>
            </a:r>
            <a:r>
              <a:rPr lang="en-US" b="1" dirty="0">
                <a:solidFill>
                  <a:srgbClr val="FF0000"/>
                </a:solidFill>
                <a:latin typeface="Calibri" panose="020F0502020204030204" pitchFamily="34" charset="0"/>
                <a:cs typeface="Microsoft Sans Serif" panose="020B0604020202020204" pitchFamily="34" charset="0"/>
              </a:rPr>
              <a:t>="light“</a:t>
            </a:r>
          </a:p>
          <a:p>
            <a:pPr lvl="0" defTabSz="932742">
              <a:lnSpc>
                <a:spcPct val="90000"/>
              </a:lnSpc>
              <a:spcBef>
                <a:spcPct val="20000"/>
              </a:spcBef>
              <a:buSzPct val="90000"/>
            </a:pPr>
            <a:r>
              <a:rPr lang="en-US" b="1" dirty="0">
                <a:solidFill>
                  <a:srgbClr val="404040"/>
                </a:solidFill>
                <a:latin typeface="Calibri" panose="020F0502020204030204" pitchFamily="34" charset="0"/>
                <a:cs typeface="Microsoft Sans Serif" panose="020B0604020202020204" pitchFamily="34" charset="0"/>
              </a:rPr>
              <a:t>    </a:t>
            </a:r>
            <a:r>
              <a:rPr lang="en-US" b="1" dirty="0" err="1">
                <a:solidFill>
                  <a:srgbClr val="FF0000"/>
                </a:solidFill>
                <a:latin typeface="Calibri" panose="020F0502020204030204" pitchFamily="34" charset="0"/>
                <a:cs typeface="Microsoft Sans Serif" panose="020B0604020202020204" pitchFamily="34" charset="0"/>
              </a:rPr>
              <a:t>ToastCapable</a:t>
            </a:r>
            <a:r>
              <a:rPr lang="en-US" b="1" dirty="0">
                <a:solidFill>
                  <a:srgbClr val="FF0000"/>
                </a:solidFill>
                <a:latin typeface="Calibri" panose="020F0502020204030204" pitchFamily="34" charset="0"/>
                <a:cs typeface="Microsoft Sans Serif" panose="020B0604020202020204" pitchFamily="34" charset="0"/>
              </a:rPr>
              <a:t>=“True”</a:t>
            </a:r>
            <a:r>
              <a:rPr lang="en-US" dirty="0">
                <a:solidFill>
                  <a:srgbClr val="404040"/>
                </a:solidFill>
                <a:latin typeface="Calibri" panose="020F0502020204030204" pitchFamily="34" charset="0"/>
                <a:cs typeface="Microsoft Sans Serif" panose="020B0604020202020204" pitchFamily="34" charset="0"/>
              </a:rPr>
              <a:t>&gt;    </a:t>
            </a:r>
          </a:p>
          <a:p>
            <a:pPr lvl="0"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&lt;m2:SplashScreen Image="Assets\SplashScreen.png" /&gt;</a:t>
            </a:r>
          </a:p>
          <a:p>
            <a:pPr lvl="0"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&lt;m2:DefaultTile </a:t>
            </a:r>
          </a:p>
          <a:p>
            <a:pPr lvl="0"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a:t>
            </a:r>
            <a:r>
              <a:rPr lang="en-US" dirty="0" err="1">
                <a:solidFill>
                  <a:srgbClr val="404040"/>
                </a:solidFill>
                <a:latin typeface="Calibri" panose="020F0502020204030204" pitchFamily="34" charset="0"/>
                <a:cs typeface="Microsoft Sans Serif" panose="020B0604020202020204" pitchFamily="34" charset="0"/>
              </a:rPr>
              <a:t>ShortName</a:t>
            </a:r>
            <a:r>
              <a:rPr lang="en-US" dirty="0">
                <a:solidFill>
                  <a:srgbClr val="404040"/>
                </a:solidFill>
                <a:latin typeface="Calibri" panose="020F0502020204030204" pitchFamily="34" charset="0"/>
                <a:cs typeface="Microsoft Sans Serif" panose="020B0604020202020204" pitchFamily="34" charset="0"/>
              </a:rPr>
              <a:t>=“</a:t>
            </a:r>
            <a:r>
              <a:rPr lang="en-US" dirty="0" err="1">
                <a:solidFill>
                  <a:srgbClr val="404040"/>
                </a:solidFill>
                <a:latin typeface="Calibri" panose="020F0502020204030204" pitchFamily="34" charset="0"/>
                <a:cs typeface="Microsoft Sans Serif" panose="020B0604020202020204" pitchFamily="34" charset="0"/>
              </a:rPr>
              <a:t>MyApp</a:t>
            </a:r>
            <a:r>
              <a:rPr lang="en-US" dirty="0">
                <a:solidFill>
                  <a:srgbClr val="404040"/>
                </a:solidFill>
                <a:latin typeface="Calibri" panose="020F0502020204030204" pitchFamily="34" charset="0"/>
                <a:cs typeface="Microsoft Sans Serif" panose="020B0604020202020204" pitchFamily="34" charset="0"/>
              </a:rPr>
              <a:t>”</a:t>
            </a:r>
          </a:p>
          <a:p>
            <a:pPr lvl="0"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Wide310x150Logo=“310x150.png”</a:t>
            </a:r>
          </a:p>
          <a:p>
            <a:pPr lvl="0"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Square310x310Logo=“310x310.png”</a:t>
            </a:r>
          </a:p>
          <a:p>
            <a:pPr lvl="0"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Square70x70Logo=“70x70.png”</a:t>
            </a:r>
          </a:p>
          <a:p>
            <a:pPr lvl="0"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a:t>
            </a:r>
            <a:r>
              <a:rPr lang="en-US" b="1" dirty="0" err="1">
                <a:solidFill>
                  <a:srgbClr val="FF0000"/>
                </a:solidFill>
                <a:latin typeface="Calibri" panose="020F0502020204030204" pitchFamily="34" charset="0"/>
                <a:cs typeface="Microsoft Sans Serif" panose="020B0604020202020204" pitchFamily="34" charset="0"/>
              </a:rPr>
              <a:t>DefaultSize</a:t>
            </a:r>
            <a:r>
              <a:rPr lang="en-US" b="1" dirty="0">
                <a:solidFill>
                  <a:srgbClr val="FF0000"/>
                </a:solidFill>
                <a:latin typeface="Calibri" panose="020F0502020204030204" pitchFamily="34" charset="0"/>
                <a:cs typeface="Microsoft Sans Serif" panose="020B0604020202020204" pitchFamily="34" charset="0"/>
              </a:rPr>
              <a:t>=“square150x150Logo”</a:t>
            </a:r>
            <a:r>
              <a:rPr lang="en-US" dirty="0">
                <a:solidFill>
                  <a:srgbClr val="404040"/>
                </a:solidFill>
                <a:latin typeface="Calibri" panose="020F0502020204030204" pitchFamily="34" charset="0"/>
                <a:cs typeface="Microsoft Sans Serif" panose="020B0604020202020204" pitchFamily="34" charset="0"/>
              </a:rPr>
              <a:t>/&gt;</a:t>
            </a:r>
          </a:p>
          <a:p>
            <a:pPr lvl="0"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    </a:t>
            </a:r>
            <a:r>
              <a:rPr lang="en-US" b="1" dirty="0">
                <a:solidFill>
                  <a:srgbClr val="FF0000"/>
                </a:solidFill>
                <a:latin typeface="Calibri" panose="020F0502020204030204" pitchFamily="34" charset="0"/>
                <a:cs typeface="Microsoft Sans Serif" panose="020B0604020202020204" pitchFamily="34" charset="0"/>
              </a:rPr>
              <a:t>&lt;m2:ApplicationView </a:t>
            </a:r>
            <a:r>
              <a:rPr lang="en-US" b="1" dirty="0" err="1">
                <a:solidFill>
                  <a:srgbClr val="FF0000"/>
                </a:solidFill>
                <a:latin typeface="Calibri" panose="020F0502020204030204" pitchFamily="34" charset="0"/>
                <a:cs typeface="Microsoft Sans Serif" panose="020B0604020202020204" pitchFamily="34" charset="0"/>
              </a:rPr>
              <a:t>MinWidth</a:t>
            </a:r>
            <a:r>
              <a:rPr lang="en-US" b="1" dirty="0">
                <a:solidFill>
                  <a:srgbClr val="FF0000"/>
                </a:solidFill>
                <a:latin typeface="Calibri" panose="020F0502020204030204" pitchFamily="34" charset="0"/>
                <a:cs typeface="Microsoft Sans Serif" panose="020B0604020202020204" pitchFamily="34" charset="0"/>
              </a:rPr>
              <a:t>=“width320”/&gt;</a:t>
            </a:r>
          </a:p>
          <a:p>
            <a:pPr lvl="0" defTabSz="932742">
              <a:lnSpc>
                <a:spcPct val="90000"/>
              </a:lnSpc>
              <a:spcBef>
                <a:spcPct val="20000"/>
              </a:spcBef>
              <a:buSzPct val="90000"/>
            </a:pPr>
            <a:r>
              <a:rPr lang="en-US" dirty="0">
                <a:solidFill>
                  <a:srgbClr val="404040"/>
                </a:solidFill>
                <a:latin typeface="Calibri" panose="020F0502020204030204" pitchFamily="34" charset="0"/>
                <a:cs typeface="Microsoft Sans Serif" panose="020B0604020202020204" pitchFamily="34" charset="0"/>
              </a:rPr>
              <a:t>&lt;/m2:VisualElements&gt;</a:t>
            </a:r>
          </a:p>
        </p:txBody>
      </p:sp>
      <p:sp>
        <p:nvSpPr>
          <p:cNvPr id="5" name="Right Arrow 4"/>
          <p:cNvSpPr/>
          <p:nvPr/>
        </p:nvSpPr>
        <p:spPr>
          <a:xfrm>
            <a:off x="5764695" y="2952302"/>
            <a:ext cx="367748" cy="24847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a:solidFill>
                <a:prstClr val="white"/>
              </a:solidFill>
            </a:endParaRPr>
          </a:p>
        </p:txBody>
      </p:sp>
    </p:spTree>
    <p:extLst>
      <p:ext uri="{BB962C8B-B14F-4D97-AF65-F5344CB8AC3E}">
        <p14:creationId xmlns:p14="http://schemas.microsoft.com/office/powerpoint/2010/main" val="168096119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 Sizes (launch and </a:t>
            </a:r>
            <a:r>
              <a:rPr lang="en-US" dirty="0"/>
              <a:t>m</a:t>
            </a:r>
            <a:r>
              <a:rPr lang="en-US" dirty="0" smtClean="0"/>
              <a:t>in size)</a:t>
            </a:r>
            <a:endParaRPr lang="en-US" dirty="0"/>
          </a:p>
        </p:txBody>
      </p:sp>
      <p:sp>
        <p:nvSpPr>
          <p:cNvPr id="2" name="Text Placeholder 1"/>
          <p:cNvSpPr>
            <a:spLocks noGrp="1"/>
          </p:cNvSpPr>
          <p:nvPr>
            <p:ph type="body" sz="quarter" idx="10"/>
          </p:nvPr>
        </p:nvSpPr>
        <p:spPr/>
        <p:txBody>
          <a:bodyPr/>
          <a:lstStyle/>
          <a:p>
            <a:r>
              <a:rPr lang="en-US" dirty="0" smtClean="0"/>
              <a:t>Application View Class</a:t>
            </a:r>
          </a:p>
          <a:p>
            <a:pPr lvl="1"/>
            <a:r>
              <a:rPr lang="en-US" dirty="0" err="1" smtClean="0"/>
              <a:t>PreferredLaunchWindowingMode</a:t>
            </a:r>
            <a:r>
              <a:rPr lang="en-US" dirty="0" smtClean="0"/>
              <a:t> </a:t>
            </a:r>
          </a:p>
          <a:p>
            <a:pPr lvl="2"/>
            <a:r>
              <a:rPr lang="en-US" dirty="0" smtClean="0"/>
              <a:t>Modes: Auto, </a:t>
            </a:r>
            <a:r>
              <a:rPr lang="en-US" dirty="0" err="1" smtClean="0"/>
              <a:t>PreferredLaunchViewSize</a:t>
            </a:r>
            <a:r>
              <a:rPr lang="en-US" dirty="0" smtClean="0"/>
              <a:t> &amp;  </a:t>
            </a:r>
            <a:r>
              <a:rPr lang="en-US" dirty="0" err="1" smtClean="0"/>
              <a:t>FullScreen</a:t>
            </a:r>
            <a:endParaRPr lang="en-US" dirty="0" smtClean="0"/>
          </a:p>
          <a:p>
            <a:pPr lvl="1"/>
            <a:r>
              <a:rPr lang="en-US" dirty="0" err="1" smtClean="0"/>
              <a:t>PreferLaunchViewSize</a:t>
            </a:r>
            <a:endParaRPr lang="en-US" dirty="0" smtClean="0"/>
          </a:p>
          <a:p>
            <a:pPr lvl="1"/>
            <a:r>
              <a:rPr lang="en-US" dirty="0" err="1" smtClean="0"/>
              <a:t>SetPreferredMinSize</a:t>
            </a:r>
            <a:endParaRPr lang="en-US" dirty="0" smtClean="0"/>
          </a:p>
          <a:p>
            <a:pPr lvl="2"/>
            <a:r>
              <a:rPr lang="en-US" dirty="0" smtClean="0"/>
              <a:t>Default min size: 500x320px</a:t>
            </a:r>
          </a:p>
          <a:p>
            <a:pPr lvl="2"/>
            <a:r>
              <a:rPr lang="en-US" dirty="0" smtClean="0"/>
              <a:t>Largest min size: 500x500px</a:t>
            </a:r>
            <a:endParaRPr lang="en-US" sz="4313" b="1" dirty="0"/>
          </a:p>
          <a:p>
            <a:endParaRPr lang="en-US" b="1" dirty="0" smtClean="0"/>
          </a:p>
          <a:p>
            <a:r>
              <a:rPr lang="en-US" b="1" dirty="0" smtClean="0"/>
              <a:t>Example</a:t>
            </a:r>
            <a:endParaRPr lang="en-US" b="1" dirty="0"/>
          </a:p>
          <a:p>
            <a:r>
              <a:rPr lang="en-US" sz="2353" b="1" dirty="0" err="1">
                <a:latin typeface="Courier New" panose="02070309020205020404" pitchFamily="49" charset="0"/>
                <a:cs typeface="Courier New" panose="02070309020205020404" pitchFamily="49" charset="0"/>
              </a:rPr>
              <a:t>ApplicationView.GetForCurrentView</a:t>
            </a:r>
            <a:r>
              <a:rPr lang="en-US" sz="2353" b="1" dirty="0">
                <a:latin typeface="Courier New" panose="02070309020205020404" pitchFamily="49" charset="0"/>
                <a:cs typeface="Courier New" panose="02070309020205020404" pitchFamily="49" charset="0"/>
              </a:rPr>
              <a:t>().</a:t>
            </a:r>
            <a:r>
              <a:rPr lang="en-US" sz="2353" b="1" dirty="0" err="1">
                <a:latin typeface="Courier New" panose="02070309020205020404" pitchFamily="49" charset="0"/>
                <a:cs typeface="Courier New" panose="02070309020205020404" pitchFamily="49" charset="0"/>
              </a:rPr>
              <a:t>SetPreferredMinSize</a:t>
            </a:r>
            <a:r>
              <a:rPr lang="en-US" sz="2353" b="1" dirty="0">
                <a:latin typeface="Courier New" panose="02070309020205020404" pitchFamily="49" charset="0"/>
                <a:cs typeface="Courier New" panose="02070309020205020404" pitchFamily="49" charset="0"/>
              </a:rPr>
              <a:t>(</a:t>
            </a:r>
          </a:p>
          <a:p>
            <a:pPr marL="560241" lvl="2" indent="0">
              <a:buNone/>
            </a:pPr>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new </a:t>
            </a:r>
            <a:r>
              <a:rPr lang="en-US" b="1" dirty="0">
                <a:latin typeface="Courier New" panose="02070309020205020404" pitchFamily="49" charset="0"/>
                <a:cs typeface="Courier New" panose="02070309020205020404" pitchFamily="49" charset="0"/>
              </a:rPr>
              <a:t>Size { Width = </a:t>
            </a:r>
            <a:r>
              <a:rPr lang="en-US" b="1" dirty="0" smtClean="0">
                <a:latin typeface="Courier New" panose="02070309020205020404" pitchFamily="49" charset="0"/>
                <a:cs typeface="Courier New" panose="02070309020205020404" pitchFamily="49" charset="0"/>
              </a:rPr>
              <a:t>320, </a:t>
            </a:r>
            <a:r>
              <a:rPr lang="en-US" b="1" dirty="0">
                <a:latin typeface="Courier New" panose="02070309020205020404" pitchFamily="49" charset="0"/>
                <a:cs typeface="Courier New" panose="02070309020205020404" pitchFamily="49" charset="0"/>
              </a:rPr>
              <a:t>Height </a:t>
            </a:r>
            <a:r>
              <a:rPr lang="en-US" b="1" dirty="0" smtClean="0">
                <a:latin typeface="Courier New" panose="02070309020205020404" pitchFamily="49" charset="0"/>
                <a:cs typeface="Courier New" panose="02070309020205020404" pitchFamily="49" charset="0"/>
              </a:rPr>
              <a:t>= 320 </a:t>
            </a:r>
            <a:r>
              <a:rPr lang="en-US"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783359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1342403"/>
            <a:ext cx="11637012" cy="4173194"/>
          </a:xfrm>
        </p:spPr>
        <p:txBody>
          <a:bodyPr/>
          <a:lstStyle/>
          <a:p>
            <a:r>
              <a:rPr lang="en-GB" dirty="0"/>
              <a:t>See MSDN documentation for manifest changes:</a:t>
            </a:r>
            <a:br>
              <a:rPr lang="en-GB" dirty="0"/>
            </a:br>
            <a:r>
              <a:rPr lang="en-GB" dirty="0"/>
              <a:t/>
            </a:r>
            <a:br>
              <a:rPr lang="en-GB" dirty="0"/>
            </a:br>
            <a:r>
              <a:rPr lang="en-GB" sz="4000" dirty="0">
                <a:latin typeface="+mn-lt"/>
              </a:rPr>
              <a:t>What's different in Windows 10 Insider Preview </a:t>
            </a:r>
            <a:r>
              <a:rPr lang="en-GB" sz="3200" dirty="0">
                <a:latin typeface="+mn-lt"/>
              </a:rPr>
              <a:t>https://</a:t>
            </a:r>
            <a:r>
              <a:rPr lang="en-GB" sz="3200" dirty="0" smtClean="0">
                <a:latin typeface="+mn-lt"/>
              </a:rPr>
              <a:t>msdn.microsoft.com/library/windows/apps/dn965501.aspx </a:t>
            </a:r>
            <a:r>
              <a:rPr lang="en-GB" dirty="0"/>
              <a:t/>
            </a:r>
            <a:br>
              <a:rPr lang="en-GB" dirty="0"/>
            </a:br>
            <a:endParaRPr lang="en-GB" dirty="0"/>
          </a:p>
        </p:txBody>
      </p:sp>
    </p:spTree>
    <p:extLst>
      <p:ext uri="{BB962C8B-B14F-4D97-AF65-F5344CB8AC3E}">
        <p14:creationId xmlns:p14="http://schemas.microsoft.com/office/powerpoint/2010/main" val="23555670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US" dirty="0"/>
          </a:p>
        </p:txBody>
      </p:sp>
      <p:sp>
        <p:nvSpPr>
          <p:cNvPr id="4" name="Text Placeholder 3"/>
          <p:cNvSpPr>
            <a:spLocks noGrp="1"/>
          </p:cNvSpPr>
          <p:nvPr>
            <p:ph type="body" sz="quarter" idx="10"/>
          </p:nvPr>
        </p:nvSpPr>
        <p:spPr/>
        <p:txBody>
          <a:bodyPr/>
          <a:lstStyle/>
          <a:p>
            <a:r>
              <a:rPr lang="en-US" dirty="0" smtClean="0"/>
              <a:t>Migration Paths to </a:t>
            </a:r>
            <a:r>
              <a:rPr lang="en-US" dirty="0"/>
              <a:t>W</a:t>
            </a:r>
            <a:r>
              <a:rPr lang="en-US" dirty="0" smtClean="0"/>
              <a:t>indows 10</a:t>
            </a:r>
            <a:endParaRPr lang="en-US" dirty="0"/>
          </a:p>
          <a:p>
            <a:pPr lvl="1"/>
            <a:r>
              <a:rPr lang="en-US" dirty="0" smtClean="0"/>
              <a:t>Windows 8.0/8.1 Store Apps</a:t>
            </a:r>
            <a:endParaRPr lang="en-US" dirty="0"/>
          </a:p>
          <a:p>
            <a:pPr lvl="1"/>
            <a:r>
              <a:rPr lang="en-US" dirty="0" smtClean="0"/>
              <a:t>Windows Phone 8.1 Store Apps (WinRT)</a:t>
            </a:r>
          </a:p>
          <a:p>
            <a:pPr lvl="1"/>
            <a:r>
              <a:rPr lang="en-US" dirty="0" smtClean="0"/>
              <a:t>Windows 8.1 Universal Apps</a:t>
            </a:r>
          </a:p>
          <a:p>
            <a:pPr lvl="1"/>
            <a:r>
              <a:rPr lang="en-US" dirty="0" smtClean="0"/>
              <a:t>Windows Phone Silverlight Apps</a:t>
            </a:r>
          </a:p>
          <a:p>
            <a:r>
              <a:rPr lang="en-US" dirty="0"/>
              <a:t>Migrating a Windows </a:t>
            </a:r>
            <a:r>
              <a:rPr lang="en-US" dirty="0" smtClean="0"/>
              <a:t>8.1/Windows </a:t>
            </a:r>
            <a:r>
              <a:rPr lang="en-US" dirty="0"/>
              <a:t>Phone 8.1 Project</a:t>
            </a:r>
          </a:p>
          <a:p>
            <a:pPr lvl="1"/>
            <a:r>
              <a:rPr lang="en-US" dirty="0" smtClean="0"/>
              <a:t>Upgrade Utility</a:t>
            </a:r>
            <a:endParaRPr lang="en-US" dirty="0"/>
          </a:p>
          <a:p>
            <a:pPr lvl="1"/>
            <a:r>
              <a:rPr lang="en-US" dirty="0" smtClean="0"/>
              <a:t>Additional Migration Steps</a:t>
            </a:r>
          </a:p>
          <a:p>
            <a:r>
              <a:rPr lang="en-US" dirty="0" smtClean="0"/>
              <a:t>Migrating 8.1 Universal Apps</a:t>
            </a:r>
            <a:endParaRPr lang="en-US" dirty="0"/>
          </a:p>
          <a:p>
            <a:pPr lvl="1"/>
            <a:r>
              <a:rPr lang="en-US" dirty="0" smtClean="0"/>
              <a:t>Migrating Universal Apps</a:t>
            </a:r>
            <a:endParaRPr lang="en-US" dirty="0"/>
          </a:p>
          <a:p>
            <a:pPr lvl="1"/>
            <a:r>
              <a:rPr lang="en-US" dirty="0" smtClean="0"/>
              <a:t>Handling the Shared Project</a:t>
            </a:r>
            <a:endParaRPr lang="en-US" dirty="0"/>
          </a:p>
          <a:p>
            <a:pPr lvl="1"/>
            <a:endParaRPr lang="en-US" dirty="0"/>
          </a:p>
        </p:txBody>
      </p:sp>
    </p:spTree>
    <p:extLst>
      <p:ext uri="{BB962C8B-B14F-4D97-AF65-F5344CB8AC3E}">
        <p14:creationId xmlns:p14="http://schemas.microsoft.com/office/powerpoint/2010/main" val="417861509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Porting an 8.1 XAML app</a:t>
            </a:r>
            <a:endParaRPr lang="en-US" dirty="0"/>
          </a:p>
        </p:txBody>
      </p:sp>
      <p:sp>
        <p:nvSpPr>
          <p:cNvPr id="9" name="Content Placeholder 8"/>
          <p:cNvSpPr>
            <a:spLocks noGrp="1"/>
          </p:cNvSpPr>
          <p:nvPr>
            <p:ph sz="quarter" idx="10"/>
          </p:nvPr>
        </p:nvSpPr>
        <p:spPr/>
        <p:txBody>
          <a:bodyPr/>
          <a:lstStyle/>
          <a:p>
            <a:r>
              <a:rPr lang="en-US" dirty="0" smtClean="0"/>
              <a:t>http://aka.ms/W10P-HOL03</a:t>
            </a:r>
            <a:endParaRPr lang="en-US" dirty="0"/>
          </a:p>
        </p:txBody>
      </p:sp>
    </p:spTree>
    <p:extLst>
      <p:ext uri="{BB962C8B-B14F-4D97-AF65-F5344CB8AC3E}">
        <p14:creationId xmlns:p14="http://schemas.microsoft.com/office/powerpoint/2010/main" val="10737496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igration">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35362454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Additional Conversion Steps</a:t>
            </a:r>
            <a:endParaRPr lang="en-GB" dirty="0"/>
          </a:p>
        </p:txBody>
      </p:sp>
      <p:sp>
        <p:nvSpPr>
          <p:cNvPr id="7" name="Text Placeholder 6"/>
          <p:cNvSpPr>
            <a:spLocks noGrp="1"/>
          </p:cNvSpPr>
          <p:nvPr>
            <p:ph type="body" sz="quarter" idx="10"/>
          </p:nvPr>
        </p:nvSpPr>
        <p:spPr/>
        <p:txBody>
          <a:bodyPr/>
          <a:lstStyle/>
          <a:p>
            <a:pPr marL="742950" indent="-742950">
              <a:buFont typeface="+mj-lt"/>
              <a:buAutoNum type="arabicPeriod"/>
            </a:pPr>
            <a:r>
              <a:rPr lang="en-GB" sz="3200" b="0" dirty="0" smtClean="0"/>
              <a:t>Review conditional code (#if…) and convert to adaptive code where appropriate</a:t>
            </a:r>
          </a:p>
          <a:p>
            <a:pPr marL="742950" indent="-742950">
              <a:buFont typeface="+mj-lt"/>
              <a:buAutoNum type="arabicPeriod"/>
            </a:pPr>
            <a:r>
              <a:rPr lang="en-GB" sz="3200" b="0" dirty="0"/>
              <a:t>Add Reference to Platform Extension SDKs, if needed</a:t>
            </a:r>
          </a:p>
          <a:p>
            <a:pPr marL="742950" indent="-742950">
              <a:buFont typeface="+mj-lt"/>
              <a:buAutoNum type="arabicPeriod"/>
            </a:pPr>
            <a:r>
              <a:rPr lang="en-GB" sz="3200" b="0" dirty="0" smtClean="0"/>
              <a:t>Replace calls to deprecated APIs, if any</a:t>
            </a:r>
          </a:p>
          <a:p>
            <a:pPr marL="742950" indent="-742950">
              <a:buFont typeface="+mj-lt"/>
              <a:buAutoNum type="arabicPeriod"/>
            </a:pPr>
            <a:r>
              <a:rPr lang="en-GB" sz="3200" b="0" dirty="0" smtClean="0"/>
              <a:t>Replace undefined and review retained styles in XAML</a:t>
            </a:r>
          </a:p>
          <a:p>
            <a:pPr marL="742950" indent="-742950">
              <a:buFont typeface="+mj-lt"/>
              <a:buAutoNum type="arabicPeriod"/>
            </a:pPr>
            <a:r>
              <a:rPr lang="en-GB" sz="3200" b="0" dirty="0" smtClean="0"/>
              <a:t>Update code that integrates with Charms bar</a:t>
            </a:r>
          </a:p>
          <a:p>
            <a:pPr marL="742950" indent="-742950">
              <a:buFont typeface="+mj-lt"/>
              <a:buAutoNum type="arabicPeriod"/>
            </a:pPr>
            <a:r>
              <a:rPr lang="en-GB" sz="3200" b="0" dirty="0" smtClean="0"/>
              <a:t>Extend your UI to create a great, adaptive UI that works across multiple device families!</a:t>
            </a:r>
          </a:p>
        </p:txBody>
      </p:sp>
    </p:spTree>
    <p:extLst>
      <p:ext uri="{BB962C8B-B14F-4D97-AF65-F5344CB8AC3E}">
        <p14:creationId xmlns:p14="http://schemas.microsoft.com/office/powerpoint/2010/main" val="13137138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a:t>
            </a:r>
            <a:r>
              <a:rPr lang="en-US" dirty="0" smtClean="0"/>
              <a:t>. </a:t>
            </a:r>
            <a:r>
              <a:rPr lang="en-US" dirty="0"/>
              <a:t>Review #if conditional compilation</a:t>
            </a:r>
            <a:endParaRPr lang="en-GB" dirty="0"/>
          </a:p>
        </p:txBody>
      </p:sp>
      <p:sp>
        <p:nvSpPr>
          <p:cNvPr id="6" name="Content Placeholder 5"/>
          <p:cNvSpPr>
            <a:spLocks noGrp="1"/>
          </p:cNvSpPr>
          <p:nvPr>
            <p:ph type="body" sz="quarter" idx="10"/>
          </p:nvPr>
        </p:nvSpPr>
        <p:spPr/>
        <p:txBody>
          <a:bodyPr/>
          <a:lstStyle/>
          <a:p>
            <a:r>
              <a:rPr lang="en-GB" dirty="0" smtClean="0"/>
              <a:t>Compiler conditionals may be used in shared code:</a:t>
            </a:r>
            <a:endParaRPr lang="en-GB" dirty="0"/>
          </a:p>
        </p:txBody>
      </p:sp>
      <p:sp>
        <p:nvSpPr>
          <p:cNvPr id="7" name="Rectangle 6"/>
          <p:cNvSpPr/>
          <p:nvPr/>
        </p:nvSpPr>
        <p:spPr>
          <a:xfrm>
            <a:off x="269239" y="2089672"/>
            <a:ext cx="11741426" cy="4308872"/>
          </a:xfrm>
          <a:prstGeom prst="rect">
            <a:avLst/>
          </a:prstGeom>
        </p:spPr>
        <p:txBody>
          <a:bodyPr wrap="square">
            <a:spAutoFit/>
          </a:bodyPr>
          <a:lstStyle/>
          <a:p>
            <a:r>
              <a:rPr lang="en-GB" sz="1600" dirty="0">
                <a:solidFill>
                  <a:srgbClr val="000000"/>
                </a:solidFill>
                <a:highlight>
                  <a:srgbClr val="FFFFFF"/>
                </a:highlight>
                <a:latin typeface="Consolas" panose="020B0609020204030204" pitchFamily="49" charset="0"/>
              </a:rPr>
              <a:t> </a:t>
            </a:r>
            <a:r>
              <a:rPr lang="en-GB" sz="1600" dirty="0" smtClean="0">
                <a:solidFill>
                  <a:srgbClr val="000000"/>
                </a:solidFill>
                <a:highlight>
                  <a:srgbClr val="FFFFFF"/>
                </a:highlight>
                <a:latin typeface="Consolas" panose="020B0609020204030204" pitchFamily="49" charset="0"/>
              </a:rPr>
              <a:t>           </a:t>
            </a:r>
            <a:r>
              <a:rPr lang="en-GB" sz="1600" dirty="0" err="1" smtClean="0">
                <a:solidFill>
                  <a:srgbClr val="0000FF"/>
                </a:solidFill>
                <a:highlight>
                  <a:srgbClr val="FFFFFF"/>
                </a:highlight>
                <a:latin typeface="Consolas" panose="020B0609020204030204" pitchFamily="49" charset="0"/>
              </a:rPr>
              <a:t>this</a:t>
            </a:r>
            <a:r>
              <a:rPr lang="en-GB" sz="1600" dirty="0" err="1" smtClean="0">
                <a:solidFill>
                  <a:srgbClr val="000000"/>
                </a:solidFill>
                <a:highlight>
                  <a:srgbClr val="FFFFFF"/>
                </a:highlight>
                <a:latin typeface="Consolas" panose="020B0609020204030204" pitchFamily="49" charset="0"/>
              </a:rPr>
              <a:t>.Page.Loaded</a:t>
            </a:r>
            <a:r>
              <a:rPr lang="en-GB" sz="1600" dirty="0" smtClean="0">
                <a:solidFill>
                  <a:srgbClr val="000000"/>
                </a:solidFill>
                <a:highlight>
                  <a:srgbClr val="FFFFFF"/>
                </a:highlight>
                <a:latin typeface="Consolas" panose="020B0609020204030204" pitchFamily="49" charset="0"/>
              </a:rPr>
              <a:t> </a:t>
            </a:r>
            <a:r>
              <a:rPr lang="en-GB" sz="1600" dirty="0">
                <a:solidFill>
                  <a:srgbClr val="000000"/>
                </a:solidFill>
                <a:highlight>
                  <a:srgbClr val="FFFFFF"/>
                </a:highlight>
                <a:latin typeface="Consolas" panose="020B0609020204030204" pitchFamily="49" charset="0"/>
              </a:rPr>
              <a:t>+= (sender, e) =&gt;</a:t>
            </a:r>
          </a:p>
          <a:p>
            <a:r>
              <a:rPr lang="en-GB" sz="1600" dirty="0">
                <a:solidFill>
                  <a:srgbClr val="000000"/>
                </a:solidFill>
                <a:highlight>
                  <a:srgbClr val="FFFFFF"/>
                </a:highlight>
                <a:latin typeface="Consolas" panose="020B0609020204030204" pitchFamily="49" charset="0"/>
              </a:rPr>
              <a:t>            {</a:t>
            </a:r>
          </a:p>
          <a:p>
            <a:r>
              <a:rPr lang="en-GB" sz="1600" dirty="0">
                <a:solidFill>
                  <a:srgbClr val="0000FF"/>
                </a:solidFill>
                <a:highlight>
                  <a:srgbClr val="FFFFFF"/>
                </a:highlight>
                <a:latin typeface="Consolas" panose="020B0609020204030204" pitchFamily="49" charset="0"/>
              </a:rPr>
              <a:t>#if</a:t>
            </a:r>
            <a:r>
              <a:rPr lang="en-GB" sz="1600" dirty="0">
                <a:solidFill>
                  <a:srgbClr val="000000"/>
                </a:solidFill>
                <a:highlight>
                  <a:srgbClr val="FFFFFF"/>
                </a:highlight>
                <a:latin typeface="Consolas" panose="020B0609020204030204" pitchFamily="49" charset="0"/>
              </a:rPr>
              <a:t> WINDOWS_PHONE_APP</a:t>
            </a:r>
          </a:p>
          <a:p>
            <a:r>
              <a:rPr lang="en-GB" sz="1600" dirty="0">
                <a:solidFill>
                  <a:srgbClr val="808080"/>
                </a:solidFill>
                <a:highlight>
                  <a:srgbClr val="FFFFFF"/>
                </a:highlight>
                <a:latin typeface="Consolas" panose="020B0609020204030204" pitchFamily="49" charset="0"/>
              </a:rPr>
              <a:t>                </a:t>
            </a:r>
            <a:r>
              <a:rPr lang="en-GB" sz="1600" dirty="0" err="1">
                <a:solidFill>
                  <a:srgbClr val="808080"/>
                </a:solidFill>
                <a:highlight>
                  <a:srgbClr val="FFFFFF"/>
                </a:highlight>
                <a:latin typeface="Consolas" panose="020B0609020204030204" pitchFamily="49" charset="0"/>
              </a:rPr>
              <a:t>Windows.Phone.UI.Input.HardwareButtons.BackPressed</a:t>
            </a:r>
            <a:r>
              <a:rPr lang="en-GB" sz="1600" dirty="0">
                <a:solidFill>
                  <a:srgbClr val="808080"/>
                </a:solidFill>
                <a:highlight>
                  <a:srgbClr val="FFFFFF"/>
                </a:highlight>
                <a:latin typeface="Consolas" panose="020B0609020204030204" pitchFamily="49" charset="0"/>
              </a:rPr>
              <a:t> += </a:t>
            </a:r>
            <a:r>
              <a:rPr lang="en-GB" sz="1600" dirty="0" err="1">
                <a:solidFill>
                  <a:srgbClr val="808080"/>
                </a:solidFill>
                <a:highlight>
                  <a:srgbClr val="FFFFFF"/>
                </a:highlight>
                <a:latin typeface="Consolas" panose="020B0609020204030204" pitchFamily="49" charset="0"/>
              </a:rPr>
              <a:t>HardwareButtons_BackPressed</a:t>
            </a:r>
            <a:r>
              <a:rPr lang="en-GB" sz="1600" dirty="0">
                <a:solidFill>
                  <a:srgbClr val="808080"/>
                </a:solidFill>
                <a:highlight>
                  <a:srgbClr val="FFFFFF"/>
                </a:highlight>
                <a:latin typeface="Consolas" panose="020B0609020204030204" pitchFamily="49" charset="0"/>
              </a:rPr>
              <a:t>;</a:t>
            </a:r>
          </a:p>
          <a:p>
            <a:r>
              <a:rPr lang="en-GB" sz="1600" dirty="0">
                <a:solidFill>
                  <a:srgbClr val="0000FF"/>
                </a:solidFill>
                <a:highlight>
                  <a:srgbClr val="FFFFFF"/>
                </a:highlight>
                <a:latin typeface="Consolas" panose="020B0609020204030204" pitchFamily="49" charset="0"/>
              </a:rPr>
              <a:t>#else</a:t>
            </a:r>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8000"/>
                </a:solidFill>
                <a:highlight>
                  <a:srgbClr val="FFFFFF"/>
                </a:highlight>
                <a:latin typeface="Consolas" panose="020B0609020204030204" pitchFamily="49" charset="0"/>
              </a:rPr>
              <a:t>// Keyboard and mouse navigation only apply when occupying the entire window</a:t>
            </a:r>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if</a:t>
            </a:r>
            <a:r>
              <a:rPr lang="en-GB" sz="1600" dirty="0">
                <a:solidFill>
                  <a:srgbClr val="000000"/>
                </a:solidFill>
                <a:highlight>
                  <a:srgbClr val="FFFFFF"/>
                </a:highlight>
                <a:latin typeface="Consolas" panose="020B0609020204030204" pitchFamily="49" charset="0"/>
              </a:rPr>
              <a:t> (</a:t>
            </a:r>
            <a:r>
              <a:rPr lang="en-GB" sz="1600" dirty="0" err="1">
                <a:solidFill>
                  <a:srgbClr val="0000FF"/>
                </a:solidFill>
                <a:highlight>
                  <a:srgbClr val="FFFFFF"/>
                </a:highlight>
                <a:latin typeface="Consolas" panose="020B0609020204030204" pitchFamily="49" charset="0"/>
              </a:rPr>
              <a:t>this</a:t>
            </a:r>
            <a:r>
              <a:rPr lang="en-GB" sz="1600" dirty="0" err="1">
                <a:solidFill>
                  <a:srgbClr val="000000"/>
                </a:solidFill>
                <a:highlight>
                  <a:srgbClr val="FFFFFF"/>
                </a:highlight>
                <a:latin typeface="Consolas" panose="020B0609020204030204" pitchFamily="49" charset="0"/>
              </a:rPr>
              <a:t>.Page.ActualHeight</a:t>
            </a:r>
            <a:r>
              <a:rPr lang="en-GB" sz="1600" dirty="0">
                <a:solidFill>
                  <a:srgbClr val="000000"/>
                </a:solidFill>
                <a:highlight>
                  <a:srgbClr val="FFFFFF"/>
                </a:highlight>
                <a:latin typeface="Consolas" panose="020B0609020204030204" pitchFamily="49" charset="0"/>
              </a:rPr>
              <a:t> == </a:t>
            </a:r>
            <a:r>
              <a:rPr lang="en-GB" sz="1600" dirty="0" err="1">
                <a:solidFill>
                  <a:srgbClr val="2B91AF"/>
                </a:solidFill>
                <a:highlight>
                  <a:srgbClr val="FFFFFF"/>
                </a:highlight>
                <a:latin typeface="Consolas" panose="020B0609020204030204" pitchFamily="49" charset="0"/>
              </a:rPr>
              <a:t>Window</a:t>
            </a:r>
            <a:r>
              <a:rPr lang="en-GB" sz="1600" dirty="0" err="1">
                <a:solidFill>
                  <a:srgbClr val="000000"/>
                </a:solidFill>
                <a:highlight>
                  <a:srgbClr val="FFFFFF"/>
                </a:highlight>
                <a:latin typeface="Consolas" panose="020B0609020204030204" pitchFamily="49" charset="0"/>
              </a:rPr>
              <a:t>.Current.Bounds.Height</a:t>
            </a:r>
            <a:r>
              <a:rPr lang="en-GB" sz="1600" dirty="0">
                <a:solidFill>
                  <a:srgbClr val="000000"/>
                </a:solidFill>
                <a:highlight>
                  <a:srgbClr val="FFFFFF"/>
                </a:highlight>
                <a:latin typeface="Consolas" panose="020B0609020204030204" pitchFamily="49" charset="0"/>
              </a:rPr>
              <a:t> &amp;&amp;</a:t>
            </a:r>
          </a:p>
          <a:p>
            <a:r>
              <a:rPr lang="en-GB" sz="1600" dirty="0">
                <a:solidFill>
                  <a:srgbClr val="000000"/>
                </a:solidFill>
                <a:highlight>
                  <a:srgbClr val="FFFFFF"/>
                </a:highlight>
                <a:latin typeface="Consolas" panose="020B0609020204030204" pitchFamily="49" charset="0"/>
              </a:rPr>
              <a:t>                    </a:t>
            </a:r>
            <a:r>
              <a:rPr lang="en-GB" sz="1600" dirty="0" err="1">
                <a:solidFill>
                  <a:srgbClr val="0000FF"/>
                </a:solidFill>
                <a:highlight>
                  <a:srgbClr val="FFFFFF"/>
                </a:highlight>
                <a:latin typeface="Consolas" panose="020B0609020204030204" pitchFamily="49" charset="0"/>
              </a:rPr>
              <a:t>this</a:t>
            </a:r>
            <a:r>
              <a:rPr lang="en-GB" sz="1600" dirty="0" err="1">
                <a:solidFill>
                  <a:srgbClr val="000000"/>
                </a:solidFill>
                <a:highlight>
                  <a:srgbClr val="FFFFFF"/>
                </a:highlight>
                <a:latin typeface="Consolas" panose="020B0609020204030204" pitchFamily="49" charset="0"/>
              </a:rPr>
              <a:t>.Page.ActualWidth</a:t>
            </a:r>
            <a:r>
              <a:rPr lang="en-GB" sz="1600" dirty="0">
                <a:solidFill>
                  <a:srgbClr val="000000"/>
                </a:solidFill>
                <a:highlight>
                  <a:srgbClr val="FFFFFF"/>
                </a:highlight>
                <a:latin typeface="Consolas" panose="020B0609020204030204" pitchFamily="49" charset="0"/>
              </a:rPr>
              <a:t> == </a:t>
            </a:r>
            <a:r>
              <a:rPr lang="en-GB" sz="1600" dirty="0" err="1">
                <a:solidFill>
                  <a:srgbClr val="2B91AF"/>
                </a:solidFill>
                <a:highlight>
                  <a:srgbClr val="FFFFFF"/>
                </a:highlight>
                <a:latin typeface="Consolas" panose="020B0609020204030204" pitchFamily="49" charset="0"/>
              </a:rPr>
              <a:t>Window</a:t>
            </a:r>
            <a:r>
              <a:rPr lang="en-GB" sz="1600" dirty="0" err="1">
                <a:solidFill>
                  <a:srgbClr val="000000"/>
                </a:solidFill>
                <a:highlight>
                  <a:srgbClr val="FFFFFF"/>
                </a:highlight>
                <a:latin typeface="Consolas" panose="020B0609020204030204" pitchFamily="49" charset="0"/>
              </a:rPr>
              <a:t>.Current.Bounds.Width</a:t>
            </a:r>
            <a:r>
              <a:rPr lang="en-GB" sz="1600" dirty="0">
                <a:solidFill>
                  <a:srgbClr val="000000"/>
                </a:solidFill>
                <a:highlight>
                  <a:srgbClr val="FFFFFF"/>
                </a:highlight>
                <a:latin typeface="Consolas" panose="020B0609020204030204" pitchFamily="49" charset="0"/>
              </a:rPr>
              <a:t>)</a:t>
            </a:r>
          </a:p>
          <a:p>
            <a:r>
              <a:rPr lang="en-GB" sz="1600" dirty="0">
                <a:solidFill>
                  <a:srgbClr val="000000"/>
                </a:solidFill>
                <a:highlight>
                  <a:srgbClr val="FFFFFF"/>
                </a:highlight>
                <a:latin typeface="Consolas" panose="020B0609020204030204" pitchFamily="49" charset="0"/>
              </a:rPr>
              <a:t>                {</a:t>
            </a:r>
          </a:p>
          <a:p>
            <a:r>
              <a:rPr lang="en-GB" sz="1600" dirty="0">
                <a:solidFill>
                  <a:srgbClr val="000000"/>
                </a:solidFill>
                <a:highlight>
                  <a:srgbClr val="FFFFFF"/>
                </a:highlight>
                <a:latin typeface="Consolas" panose="020B0609020204030204" pitchFamily="49" charset="0"/>
              </a:rPr>
              <a:t>                    </a:t>
            </a:r>
            <a:r>
              <a:rPr lang="en-GB" sz="1600" dirty="0">
                <a:solidFill>
                  <a:srgbClr val="008000"/>
                </a:solidFill>
                <a:highlight>
                  <a:srgbClr val="FFFFFF"/>
                </a:highlight>
                <a:latin typeface="Consolas" panose="020B0609020204030204" pitchFamily="49" charset="0"/>
              </a:rPr>
              <a:t>// Listen to the window directly so focus isn't required</a:t>
            </a:r>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err="1">
                <a:solidFill>
                  <a:srgbClr val="2B91AF"/>
                </a:solidFill>
                <a:highlight>
                  <a:srgbClr val="FFFFFF"/>
                </a:highlight>
                <a:latin typeface="Consolas" panose="020B0609020204030204" pitchFamily="49" charset="0"/>
              </a:rPr>
              <a:t>Window</a:t>
            </a:r>
            <a:r>
              <a:rPr lang="en-GB" sz="1600" dirty="0" err="1">
                <a:solidFill>
                  <a:srgbClr val="000000"/>
                </a:solidFill>
                <a:highlight>
                  <a:srgbClr val="FFFFFF"/>
                </a:highlight>
                <a:latin typeface="Consolas" panose="020B0609020204030204" pitchFamily="49" charset="0"/>
              </a:rPr>
              <a:t>.Current.CoreWindow.Dispatcher.AcceleratorKeyActivated</a:t>
            </a:r>
            <a:r>
              <a:rPr lang="en-GB" sz="1600" dirty="0">
                <a:solidFill>
                  <a:srgbClr val="000000"/>
                </a:solidFill>
                <a:highlight>
                  <a:srgbClr val="FFFFFF"/>
                </a:highlight>
                <a:latin typeface="Consolas" panose="020B0609020204030204" pitchFamily="49" charset="0"/>
              </a:rPr>
              <a:t> +=</a:t>
            </a:r>
          </a:p>
          <a:p>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CoreDispatcher_AcceleratorKeyActivated</a:t>
            </a:r>
            <a:r>
              <a:rPr lang="en-GB" sz="1600" dirty="0">
                <a:solidFill>
                  <a:srgbClr val="000000"/>
                </a:solidFill>
                <a:highlight>
                  <a:srgbClr val="FFFFFF"/>
                </a:highlight>
                <a:latin typeface="Consolas" panose="020B0609020204030204" pitchFamily="49" charset="0"/>
              </a:rPr>
              <a:t>;</a:t>
            </a:r>
          </a:p>
          <a:p>
            <a:r>
              <a:rPr lang="en-GB" sz="1600" dirty="0">
                <a:solidFill>
                  <a:srgbClr val="000000"/>
                </a:solidFill>
                <a:highlight>
                  <a:srgbClr val="FFFFFF"/>
                </a:highlight>
                <a:latin typeface="Consolas" panose="020B0609020204030204" pitchFamily="49" charset="0"/>
              </a:rPr>
              <a:t>                    </a:t>
            </a:r>
            <a:r>
              <a:rPr lang="en-GB" sz="1600" dirty="0" err="1">
                <a:solidFill>
                  <a:srgbClr val="2B91AF"/>
                </a:solidFill>
                <a:highlight>
                  <a:srgbClr val="FFFFFF"/>
                </a:highlight>
                <a:latin typeface="Consolas" panose="020B0609020204030204" pitchFamily="49" charset="0"/>
              </a:rPr>
              <a:t>Window</a:t>
            </a:r>
            <a:r>
              <a:rPr lang="en-GB" sz="1600" dirty="0" err="1">
                <a:solidFill>
                  <a:srgbClr val="000000"/>
                </a:solidFill>
                <a:highlight>
                  <a:srgbClr val="FFFFFF"/>
                </a:highlight>
                <a:latin typeface="Consolas" panose="020B0609020204030204" pitchFamily="49" charset="0"/>
              </a:rPr>
              <a:t>.Current.CoreWindow.PointerPressed</a:t>
            </a:r>
            <a:r>
              <a:rPr lang="en-GB" sz="1600" dirty="0">
                <a:solidFill>
                  <a:srgbClr val="000000"/>
                </a:solidFill>
                <a:highlight>
                  <a:srgbClr val="FFFFFF"/>
                </a:highlight>
                <a:latin typeface="Consolas" panose="020B0609020204030204" pitchFamily="49" charset="0"/>
              </a:rPr>
              <a:t> +=</a:t>
            </a:r>
          </a:p>
          <a:p>
            <a:r>
              <a:rPr lang="en-GB" sz="1600" dirty="0">
                <a:solidFill>
                  <a:srgbClr val="000000"/>
                </a:solidFill>
                <a:highlight>
                  <a:srgbClr val="FFFFFF"/>
                </a:highlight>
                <a:latin typeface="Consolas" panose="020B0609020204030204" pitchFamily="49" charset="0"/>
              </a:rPr>
              <a:t>                        </a:t>
            </a:r>
            <a:r>
              <a:rPr lang="en-GB" sz="1600" dirty="0" err="1">
                <a:solidFill>
                  <a:srgbClr val="0000FF"/>
                </a:solidFill>
                <a:highlight>
                  <a:srgbClr val="FFFFFF"/>
                </a:highlight>
                <a:latin typeface="Consolas" panose="020B0609020204030204" pitchFamily="49" charset="0"/>
              </a:rPr>
              <a:t>this</a:t>
            </a:r>
            <a:r>
              <a:rPr lang="en-GB" sz="1600" dirty="0" err="1">
                <a:solidFill>
                  <a:srgbClr val="000000"/>
                </a:solidFill>
                <a:highlight>
                  <a:srgbClr val="FFFFFF"/>
                </a:highlight>
                <a:latin typeface="Consolas" panose="020B0609020204030204" pitchFamily="49" charset="0"/>
              </a:rPr>
              <a:t>.CoreWindow_PointerPressed</a:t>
            </a:r>
            <a:r>
              <a:rPr lang="en-GB" sz="1600" dirty="0">
                <a:solidFill>
                  <a:srgbClr val="000000"/>
                </a:solidFill>
                <a:highlight>
                  <a:srgbClr val="FFFFFF"/>
                </a:highlight>
                <a:latin typeface="Consolas" panose="020B0609020204030204" pitchFamily="49" charset="0"/>
              </a:rPr>
              <a:t>;</a:t>
            </a:r>
          </a:p>
          <a:p>
            <a:r>
              <a:rPr lang="en-GB" sz="1600" dirty="0">
                <a:solidFill>
                  <a:srgbClr val="000000"/>
                </a:solidFill>
                <a:highlight>
                  <a:srgbClr val="FFFFFF"/>
                </a:highlight>
                <a:latin typeface="Consolas" panose="020B0609020204030204" pitchFamily="49" charset="0"/>
              </a:rPr>
              <a:t>                }</a:t>
            </a:r>
          </a:p>
          <a:p>
            <a:r>
              <a:rPr lang="en-GB" sz="1600" dirty="0">
                <a:solidFill>
                  <a:srgbClr val="0000FF"/>
                </a:solidFill>
                <a:highlight>
                  <a:srgbClr val="FFFFFF"/>
                </a:highlight>
                <a:latin typeface="Consolas" panose="020B0609020204030204" pitchFamily="49" charset="0"/>
              </a:rPr>
              <a:t>#</a:t>
            </a:r>
            <a:r>
              <a:rPr lang="en-GB" sz="1600" dirty="0" err="1">
                <a:solidFill>
                  <a:srgbClr val="0000FF"/>
                </a:solidFill>
                <a:highlight>
                  <a:srgbClr val="FFFFFF"/>
                </a:highlight>
                <a:latin typeface="Consolas" panose="020B0609020204030204" pitchFamily="49" charset="0"/>
              </a:rPr>
              <a:t>endif</a:t>
            </a:r>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endParaRPr lang="en-GB" sz="1600" dirty="0"/>
          </a:p>
        </p:txBody>
      </p:sp>
    </p:spTree>
    <p:extLst>
      <p:ext uri="{BB962C8B-B14F-4D97-AF65-F5344CB8AC3E}">
        <p14:creationId xmlns:p14="http://schemas.microsoft.com/office/powerpoint/2010/main" val="130774461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Handling Back Button</a:t>
            </a:r>
            <a:endParaRPr lang="en-US" dirty="0"/>
          </a:p>
        </p:txBody>
      </p:sp>
      <p:sp>
        <p:nvSpPr>
          <p:cNvPr id="2" name="Text Placeholder 1"/>
          <p:cNvSpPr>
            <a:spLocks noGrp="1"/>
          </p:cNvSpPr>
          <p:nvPr>
            <p:ph type="body" sz="quarter" idx="10"/>
          </p:nvPr>
        </p:nvSpPr>
        <p:spPr/>
        <p:txBody>
          <a:bodyPr/>
          <a:lstStyle/>
          <a:p>
            <a:r>
              <a:rPr lang="en-US" sz="2745" dirty="0"/>
              <a:t>Desktop: Enable Chrome back button (coming soon)</a:t>
            </a:r>
          </a:p>
          <a:p>
            <a:r>
              <a:rPr lang="en-US" sz="2745" dirty="0"/>
              <a:t>Single converged back button </a:t>
            </a:r>
            <a:r>
              <a:rPr lang="en-US" sz="2745" dirty="0" smtClean="0"/>
              <a:t>API</a:t>
            </a:r>
            <a:endParaRPr lang="en-US" sz="1372" dirty="0" smtClean="0">
              <a:solidFill>
                <a:srgbClr val="00188F"/>
              </a:solidFill>
            </a:endParaRPr>
          </a:p>
          <a:p>
            <a:r>
              <a:rPr lang="en-US" sz="2353" b="1" dirty="0" smtClean="0">
                <a:solidFill>
                  <a:schemeClr val="tx1"/>
                </a:solidFill>
                <a:latin typeface="+mn-lt"/>
              </a:rPr>
              <a:t>Example</a:t>
            </a:r>
            <a:r>
              <a:rPr lang="en-US" sz="2353" dirty="0" smtClean="0">
                <a:solidFill>
                  <a:schemeClr val="tx1"/>
                </a:solidFill>
                <a:latin typeface="+mn-lt"/>
              </a:rPr>
              <a:t>:</a:t>
            </a:r>
          </a:p>
          <a:p>
            <a:pPr>
              <a:spcBef>
                <a:spcPts val="0"/>
              </a:spcBef>
            </a:pPr>
            <a:r>
              <a:rPr lang="en-GB" sz="1600" b="0" dirty="0" smtClean="0">
                <a:solidFill>
                  <a:srgbClr val="000000"/>
                </a:solidFill>
                <a:highlight>
                  <a:srgbClr val="FFFFFF"/>
                </a:highlight>
                <a:latin typeface="Consolas" panose="020B0609020204030204" pitchFamily="49" charset="0"/>
              </a:rPr>
              <a:t> </a:t>
            </a:r>
            <a:r>
              <a:rPr lang="en-GB" sz="1600" b="0" dirty="0" smtClean="0">
                <a:solidFill>
                  <a:srgbClr val="0000FF"/>
                </a:solidFill>
                <a:highlight>
                  <a:srgbClr val="FFFFFF"/>
                </a:highlight>
                <a:latin typeface="Consolas" panose="020B0609020204030204" pitchFamily="49" charset="0"/>
              </a:rPr>
              <a:t>protected</a:t>
            </a:r>
            <a:r>
              <a:rPr lang="en-GB" sz="1600" b="0" dirty="0" smtClean="0">
                <a:solidFill>
                  <a:srgbClr val="000000"/>
                </a:solidFill>
                <a:highlight>
                  <a:srgbClr val="FFFFFF"/>
                </a:highlight>
                <a:latin typeface="Consolas" panose="020B0609020204030204" pitchFamily="49" charset="0"/>
              </a:rPr>
              <a:t> </a:t>
            </a:r>
            <a:r>
              <a:rPr lang="en-GB" sz="1600" b="0" dirty="0">
                <a:solidFill>
                  <a:srgbClr val="0000FF"/>
                </a:solidFill>
                <a:highlight>
                  <a:srgbClr val="FFFFFF"/>
                </a:highlight>
                <a:latin typeface="Consolas" panose="020B0609020204030204" pitchFamily="49" charset="0"/>
              </a:rPr>
              <a:t>override</a:t>
            </a:r>
            <a:r>
              <a:rPr lang="en-GB" sz="1600" b="0" dirty="0">
                <a:solidFill>
                  <a:srgbClr val="000000"/>
                </a:solidFill>
                <a:highlight>
                  <a:srgbClr val="FFFFFF"/>
                </a:highlight>
                <a:latin typeface="Consolas" panose="020B0609020204030204" pitchFamily="49" charset="0"/>
              </a:rPr>
              <a:t> </a:t>
            </a:r>
            <a:r>
              <a:rPr lang="en-GB" sz="1600" b="0" dirty="0">
                <a:solidFill>
                  <a:srgbClr val="0000FF"/>
                </a:solidFill>
                <a:highlight>
                  <a:srgbClr val="FFFFFF"/>
                </a:highlight>
                <a:latin typeface="Consolas" panose="020B0609020204030204" pitchFamily="49" charset="0"/>
              </a:rPr>
              <a:t>void</a:t>
            </a:r>
            <a:r>
              <a:rPr lang="en-GB" sz="1600" b="0" dirty="0">
                <a:solidFill>
                  <a:srgbClr val="000000"/>
                </a:solidFill>
                <a:highlight>
                  <a:srgbClr val="FFFFFF"/>
                </a:highlight>
                <a:latin typeface="Consolas" panose="020B0609020204030204" pitchFamily="49" charset="0"/>
              </a:rPr>
              <a:t> </a:t>
            </a:r>
            <a:r>
              <a:rPr lang="en-GB" sz="1600" b="0" dirty="0" err="1">
                <a:solidFill>
                  <a:srgbClr val="000000"/>
                </a:solidFill>
                <a:highlight>
                  <a:srgbClr val="FFFFFF"/>
                </a:highlight>
                <a:latin typeface="Consolas" panose="020B0609020204030204" pitchFamily="49" charset="0"/>
              </a:rPr>
              <a:t>OnNavigatedTo</a:t>
            </a:r>
            <a:r>
              <a:rPr lang="en-GB" sz="1600" b="0" dirty="0">
                <a:solidFill>
                  <a:srgbClr val="000000"/>
                </a:solidFill>
                <a:highlight>
                  <a:srgbClr val="FFFFFF"/>
                </a:highlight>
                <a:latin typeface="Consolas" panose="020B0609020204030204" pitchFamily="49" charset="0"/>
              </a:rPr>
              <a:t>(</a:t>
            </a:r>
            <a:r>
              <a:rPr lang="en-GB" sz="1600" b="0" dirty="0" err="1">
                <a:solidFill>
                  <a:srgbClr val="2B91AF"/>
                </a:solidFill>
                <a:highlight>
                  <a:srgbClr val="FFFFFF"/>
                </a:highlight>
                <a:latin typeface="Consolas" panose="020B0609020204030204" pitchFamily="49" charset="0"/>
              </a:rPr>
              <a:t>NavigationEventArgs</a:t>
            </a:r>
            <a:r>
              <a:rPr lang="en-GB" sz="1600" b="0" dirty="0">
                <a:solidFill>
                  <a:srgbClr val="000000"/>
                </a:solidFill>
                <a:highlight>
                  <a:srgbClr val="FFFFFF"/>
                </a:highlight>
                <a:latin typeface="Consolas" panose="020B0609020204030204" pitchFamily="49" charset="0"/>
              </a:rPr>
              <a:t> e)</a:t>
            </a:r>
          </a:p>
          <a:p>
            <a:pPr>
              <a:spcBef>
                <a:spcPts val="0"/>
              </a:spcBef>
            </a:pPr>
            <a:r>
              <a:rPr lang="en-GB" sz="1600" b="0" dirty="0">
                <a:solidFill>
                  <a:srgbClr val="000000"/>
                </a:solidFill>
                <a:highlight>
                  <a:srgbClr val="FFFFFF"/>
                </a:highlight>
                <a:latin typeface="Consolas" panose="020B0609020204030204" pitchFamily="49" charset="0"/>
              </a:rPr>
              <a:t> </a:t>
            </a:r>
            <a:r>
              <a:rPr lang="en-GB" sz="1600" b="0" dirty="0" smtClean="0">
                <a:solidFill>
                  <a:srgbClr val="000000"/>
                </a:solidFill>
                <a:highlight>
                  <a:srgbClr val="FFFFFF"/>
                </a:highlight>
                <a:latin typeface="Consolas" panose="020B0609020204030204" pitchFamily="49" charset="0"/>
              </a:rPr>
              <a:t>{</a:t>
            </a:r>
            <a:endParaRPr lang="en-GB" sz="1600" b="0" dirty="0">
              <a:solidFill>
                <a:srgbClr val="000000"/>
              </a:solidFill>
              <a:highlight>
                <a:srgbClr val="FFFFFF"/>
              </a:highlight>
              <a:latin typeface="Consolas" panose="020B0609020204030204" pitchFamily="49" charset="0"/>
            </a:endParaRPr>
          </a:p>
          <a:p>
            <a:pPr>
              <a:spcBef>
                <a:spcPts val="0"/>
              </a:spcBef>
            </a:pPr>
            <a:r>
              <a:rPr lang="en-GB" sz="1600" b="0" dirty="0" smtClean="0">
                <a:solidFill>
                  <a:srgbClr val="0000FF"/>
                </a:solidFill>
                <a:highlight>
                  <a:srgbClr val="FFFFFF"/>
                </a:highlight>
                <a:latin typeface="Consolas" panose="020B0609020204030204" pitchFamily="49" charset="0"/>
              </a:rPr>
              <a:t>     </a:t>
            </a:r>
            <a:r>
              <a:rPr lang="en-GB" sz="1600" b="0" dirty="0" err="1" smtClean="0">
                <a:solidFill>
                  <a:srgbClr val="0000FF"/>
                </a:solidFill>
                <a:highlight>
                  <a:srgbClr val="FFFFFF"/>
                </a:highlight>
                <a:latin typeface="Consolas" panose="020B0609020204030204" pitchFamily="49" charset="0"/>
              </a:rPr>
              <a:t>var</a:t>
            </a:r>
            <a:r>
              <a:rPr lang="en-GB" sz="1600" b="0" dirty="0" smtClean="0">
                <a:solidFill>
                  <a:srgbClr val="000000"/>
                </a:solidFill>
                <a:highlight>
                  <a:srgbClr val="FFFFFF"/>
                </a:highlight>
                <a:latin typeface="Consolas" panose="020B0609020204030204" pitchFamily="49" charset="0"/>
              </a:rPr>
              <a:t> </a:t>
            </a:r>
            <a:r>
              <a:rPr lang="en-GB" sz="1600" b="0" dirty="0">
                <a:solidFill>
                  <a:srgbClr val="000000"/>
                </a:solidFill>
                <a:highlight>
                  <a:srgbClr val="FFFFFF"/>
                </a:highlight>
                <a:latin typeface="Consolas" panose="020B0609020204030204" pitchFamily="49" charset="0"/>
              </a:rPr>
              <a:t>frame = </a:t>
            </a:r>
            <a:r>
              <a:rPr lang="en-GB" sz="1600" b="0" dirty="0" err="1">
                <a:solidFill>
                  <a:srgbClr val="2B91AF"/>
                </a:solidFill>
                <a:highlight>
                  <a:srgbClr val="FFFFFF"/>
                </a:highlight>
                <a:latin typeface="Consolas" panose="020B0609020204030204" pitchFamily="49" charset="0"/>
              </a:rPr>
              <a:t>Window</a:t>
            </a:r>
            <a:r>
              <a:rPr lang="en-GB" sz="1600" b="0" dirty="0" err="1">
                <a:solidFill>
                  <a:srgbClr val="000000"/>
                </a:solidFill>
                <a:highlight>
                  <a:srgbClr val="FFFFFF"/>
                </a:highlight>
                <a:latin typeface="Consolas" panose="020B0609020204030204" pitchFamily="49" charset="0"/>
              </a:rPr>
              <a:t>.Current.Content</a:t>
            </a:r>
            <a:r>
              <a:rPr lang="en-GB" sz="1600" b="0" dirty="0">
                <a:solidFill>
                  <a:srgbClr val="000000"/>
                </a:solidFill>
                <a:highlight>
                  <a:srgbClr val="FFFFFF"/>
                </a:highlight>
                <a:latin typeface="Consolas" panose="020B0609020204030204" pitchFamily="49" charset="0"/>
              </a:rPr>
              <a:t> </a:t>
            </a:r>
            <a:r>
              <a:rPr lang="en-GB" sz="1600" b="0" dirty="0">
                <a:solidFill>
                  <a:srgbClr val="0000FF"/>
                </a:solidFill>
                <a:highlight>
                  <a:srgbClr val="FFFFFF"/>
                </a:highlight>
                <a:latin typeface="Consolas" panose="020B0609020204030204" pitchFamily="49" charset="0"/>
              </a:rPr>
              <a:t>as</a:t>
            </a:r>
            <a:r>
              <a:rPr lang="en-GB" sz="1600" b="0" dirty="0">
                <a:solidFill>
                  <a:srgbClr val="000000"/>
                </a:solidFill>
                <a:highlight>
                  <a:srgbClr val="FFFFFF"/>
                </a:highlight>
                <a:latin typeface="Consolas" panose="020B0609020204030204" pitchFamily="49" charset="0"/>
              </a:rPr>
              <a:t> </a:t>
            </a:r>
            <a:r>
              <a:rPr lang="en-GB" sz="1600" b="0" dirty="0">
                <a:solidFill>
                  <a:srgbClr val="2B91AF"/>
                </a:solidFill>
                <a:highlight>
                  <a:srgbClr val="FFFFFF"/>
                </a:highlight>
                <a:latin typeface="Consolas" panose="020B0609020204030204" pitchFamily="49" charset="0"/>
              </a:rPr>
              <a:t>Frame</a:t>
            </a:r>
            <a:r>
              <a:rPr lang="en-GB" sz="1600" b="0" dirty="0">
                <a:solidFill>
                  <a:srgbClr val="000000"/>
                </a:solidFill>
                <a:highlight>
                  <a:srgbClr val="FFFFFF"/>
                </a:highlight>
                <a:latin typeface="Consolas" panose="020B0609020204030204" pitchFamily="49" charset="0"/>
              </a:rPr>
              <a:t>;</a:t>
            </a:r>
          </a:p>
          <a:p>
            <a:pPr>
              <a:spcBef>
                <a:spcPts val="0"/>
              </a:spcBef>
            </a:pPr>
            <a:r>
              <a:rPr lang="en-GB" sz="1600" b="0" dirty="0" smtClean="0">
                <a:solidFill>
                  <a:srgbClr val="0000FF"/>
                </a:solidFill>
                <a:highlight>
                  <a:srgbClr val="FFFFFF"/>
                </a:highlight>
                <a:latin typeface="Consolas" panose="020B0609020204030204" pitchFamily="49" charset="0"/>
              </a:rPr>
              <a:t>     if</a:t>
            </a:r>
            <a:r>
              <a:rPr lang="en-GB" sz="1600" b="0" dirty="0" smtClean="0">
                <a:solidFill>
                  <a:srgbClr val="000000"/>
                </a:solidFill>
                <a:highlight>
                  <a:srgbClr val="FFFFFF"/>
                </a:highlight>
                <a:latin typeface="Consolas" panose="020B0609020204030204" pitchFamily="49" charset="0"/>
              </a:rPr>
              <a:t> </a:t>
            </a:r>
            <a:r>
              <a:rPr lang="en-GB" sz="1600" b="0" dirty="0">
                <a:solidFill>
                  <a:srgbClr val="000000"/>
                </a:solidFill>
                <a:highlight>
                  <a:srgbClr val="FFFFFF"/>
                </a:highlight>
                <a:latin typeface="Consolas" panose="020B0609020204030204" pitchFamily="49" charset="0"/>
              </a:rPr>
              <a:t>(</a:t>
            </a:r>
            <a:r>
              <a:rPr lang="en-GB" sz="1600" b="0" dirty="0" err="1">
                <a:solidFill>
                  <a:srgbClr val="000000"/>
                </a:solidFill>
                <a:highlight>
                  <a:srgbClr val="FFFFFF"/>
                </a:highlight>
                <a:latin typeface="Consolas" panose="020B0609020204030204" pitchFamily="49" charset="0"/>
              </a:rPr>
              <a:t>frame.CanGoBack</a:t>
            </a:r>
            <a:r>
              <a:rPr lang="en-GB" sz="1600" b="0" dirty="0">
                <a:solidFill>
                  <a:srgbClr val="000000"/>
                </a:solidFill>
                <a:highlight>
                  <a:srgbClr val="FFFFFF"/>
                </a:highlight>
                <a:latin typeface="Consolas" panose="020B0609020204030204" pitchFamily="49" charset="0"/>
              </a:rPr>
              <a:t>)</a:t>
            </a:r>
          </a:p>
          <a:p>
            <a:pPr>
              <a:spcBef>
                <a:spcPts val="0"/>
              </a:spcBef>
            </a:pPr>
            <a:r>
              <a:rPr lang="en-GB" sz="1600" b="0" dirty="0">
                <a:solidFill>
                  <a:srgbClr val="000000"/>
                </a:solidFill>
                <a:highlight>
                  <a:srgbClr val="FFFFFF"/>
                </a:highlight>
                <a:latin typeface="Consolas" panose="020B0609020204030204" pitchFamily="49" charset="0"/>
              </a:rPr>
              <a:t> </a:t>
            </a:r>
            <a:r>
              <a:rPr lang="en-GB" sz="1600" b="0" dirty="0" smtClean="0">
                <a:solidFill>
                  <a:srgbClr val="000000"/>
                </a:solidFill>
                <a:highlight>
                  <a:srgbClr val="FFFFFF"/>
                </a:highlight>
                <a:latin typeface="Consolas" panose="020B0609020204030204" pitchFamily="49" charset="0"/>
              </a:rPr>
              <a:t>    {</a:t>
            </a:r>
            <a:endParaRPr lang="en-GB" sz="1600" b="0" dirty="0">
              <a:solidFill>
                <a:srgbClr val="000000"/>
              </a:solidFill>
              <a:highlight>
                <a:srgbClr val="FFFFFF"/>
              </a:highlight>
              <a:latin typeface="Consolas" panose="020B0609020204030204" pitchFamily="49" charset="0"/>
            </a:endParaRPr>
          </a:p>
          <a:p>
            <a:pPr>
              <a:spcBef>
                <a:spcPts val="0"/>
              </a:spcBef>
            </a:pPr>
            <a:r>
              <a:rPr lang="en-GB" sz="1600" b="0" dirty="0">
                <a:solidFill>
                  <a:srgbClr val="000000"/>
                </a:solidFill>
                <a:highlight>
                  <a:srgbClr val="FFFFFF"/>
                </a:highlight>
                <a:latin typeface="Consolas" panose="020B0609020204030204" pitchFamily="49" charset="0"/>
              </a:rPr>
              <a:t>    </a:t>
            </a:r>
            <a:r>
              <a:rPr lang="en-GB" sz="1600" b="0" dirty="0" smtClean="0">
                <a:solidFill>
                  <a:srgbClr val="000000"/>
                </a:solidFill>
                <a:highlight>
                  <a:srgbClr val="FFFFFF"/>
                </a:highlight>
                <a:latin typeface="Consolas" panose="020B0609020204030204" pitchFamily="49" charset="0"/>
              </a:rPr>
              <a:t>     </a:t>
            </a:r>
            <a:r>
              <a:rPr lang="en-GB" sz="1600" b="0" dirty="0" err="1" smtClean="0">
                <a:solidFill>
                  <a:srgbClr val="2B91AF"/>
                </a:solidFill>
                <a:highlight>
                  <a:srgbClr val="FFFFFF"/>
                </a:highlight>
                <a:latin typeface="Consolas" panose="020B0609020204030204" pitchFamily="49" charset="0"/>
              </a:rPr>
              <a:t>SystemNavigationManager</a:t>
            </a:r>
            <a:r>
              <a:rPr lang="en-GB" sz="1600" b="0" dirty="0" err="1" smtClean="0">
                <a:solidFill>
                  <a:srgbClr val="000000"/>
                </a:solidFill>
                <a:highlight>
                  <a:srgbClr val="FFFFFF"/>
                </a:highlight>
                <a:latin typeface="Consolas" panose="020B0609020204030204" pitchFamily="49" charset="0"/>
              </a:rPr>
              <a:t>.GetForCurrentView</a:t>
            </a:r>
            <a:r>
              <a:rPr lang="en-GB" sz="1600" b="0" dirty="0">
                <a:solidFill>
                  <a:srgbClr val="000000"/>
                </a:solidFill>
                <a:highlight>
                  <a:srgbClr val="FFFFFF"/>
                </a:highlight>
                <a:latin typeface="Consolas" panose="020B0609020204030204" pitchFamily="49" charset="0"/>
              </a:rPr>
              <a:t>().</a:t>
            </a:r>
            <a:r>
              <a:rPr lang="en-GB" sz="1600" b="0" dirty="0" err="1">
                <a:solidFill>
                  <a:srgbClr val="000000"/>
                </a:solidFill>
                <a:highlight>
                  <a:srgbClr val="FFFFFF"/>
                </a:highlight>
                <a:latin typeface="Consolas" panose="020B0609020204030204" pitchFamily="49" charset="0"/>
              </a:rPr>
              <a:t>AppViewBackButtonVisibility</a:t>
            </a:r>
            <a:r>
              <a:rPr lang="en-GB" sz="1600" b="0" dirty="0">
                <a:solidFill>
                  <a:srgbClr val="000000"/>
                </a:solidFill>
                <a:highlight>
                  <a:srgbClr val="FFFFFF"/>
                </a:highlight>
                <a:latin typeface="Consolas" panose="020B0609020204030204" pitchFamily="49" charset="0"/>
              </a:rPr>
              <a:t> = </a:t>
            </a:r>
            <a:r>
              <a:rPr lang="en-GB" sz="1600" b="0" dirty="0" smtClean="0">
                <a:solidFill>
                  <a:srgbClr val="000000"/>
                </a:solidFill>
                <a:highlight>
                  <a:srgbClr val="FFFFFF"/>
                </a:highlight>
                <a:latin typeface="Consolas" panose="020B0609020204030204" pitchFamily="49" charset="0"/>
              </a:rPr>
              <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err="1" smtClean="0">
                <a:solidFill>
                  <a:srgbClr val="2B91AF"/>
                </a:solidFill>
                <a:highlight>
                  <a:srgbClr val="FFFFFF"/>
                </a:highlight>
                <a:latin typeface="Consolas" panose="020B0609020204030204" pitchFamily="49" charset="0"/>
              </a:rPr>
              <a:t>AppViewBackButtonVisibility</a:t>
            </a:r>
            <a:r>
              <a:rPr lang="en-GB" sz="1600" b="0" dirty="0" err="1" smtClean="0">
                <a:solidFill>
                  <a:srgbClr val="000000"/>
                </a:solidFill>
                <a:highlight>
                  <a:srgbClr val="FFFFFF"/>
                </a:highlight>
                <a:latin typeface="Consolas" panose="020B0609020204030204" pitchFamily="49" charset="0"/>
              </a:rPr>
              <a:t>.Visible</a:t>
            </a:r>
            <a:r>
              <a:rPr lang="en-GB" sz="1600" b="0" dirty="0">
                <a:solidFill>
                  <a:srgbClr val="000000"/>
                </a:solidFill>
                <a:highlight>
                  <a:srgbClr val="FFFFFF"/>
                </a:highlight>
                <a:latin typeface="Consolas" panose="020B0609020204030204" pitchFamily="49" charset="0"/>
              </a:rPr>
              <a:t>;</a:t>
            </a:r>
          </a:p>
          <a:p>
            <a:pPr>
              <a:spcBef>
                <a:spcPts val="0"/>
              </a:spcBef>
            </a:pPr>
            <a:r>
              <a:rPr lang="en-GB" sz="1600" b="0" dirty="0">
                <a:solidFill>
                  <a:srgbClr val="000000"/>
                </a:solidFill>
                <a:highlight>
                  <a:srgbClr val="FFFFFF"/>
                </a:highlight>
                <a:latin typeface="Consolas" panose="020B0609020204030204" pitchFamily="49" charset="0"/>
              </a:rPr>
              <a:t>  </a:t>
            </a:r>
            <a:r>
              <a:rPr lang="en-GB" sz="1600" b="0" dirty="0" smtClean="0">
                <a:solidFill>
                  <a:srgbClr val="000000"/>
                </a:solidFill>
                <a:highlight>
                  <a:srgbClr val="FFFFFF"/>
                </a:highlight>
                <a:latin typeface="Consolas" panose="020B0609020204030204" pitchFamily="49" charset="0"/>
              </a:rPr>
              <a:t>   }</a:t>
            </a:r>
            <a:endParaRPr lang="en-GB" sz="1600" b="0" dirty="0">
              <a:solidFill>
                <a:srgbClr val="000000"/>
              </a:solidFill>
              <a:highlight>
                <a:srgbClr val="FFFFFF"/>
              </a:highlight>
              <a:latin typeface="Consolas" panose="020B0609020204030204" pitchFamily="49" charset="0"/>
            </a:endParaRPr>
          </a:p>
          <a:p>
            <a:pPr>
              <a:spcBef>
                <a:spcPts val="0"/>
              </a:spcBef>
            </a:pPr>
            <a:r>
              <a:rPr lang="en-GB" sz="1600" b="0" dirty="0">
                <a:solidFill>
                  <a:srgbClr val="000000"/>
                </a:solidFill>
                <a:highlight>
                  <a:srgbClr val="FFFFFF"/>
                </a:highlight>
                <a:latin typeface="Consolas" panose="020B0609020204030204" pitchFamily="49" charset="0"/>
              </a:rPr>
              <a:t> </a:t>
            </a:r>
            <a:r>
              <a:rPr lang="en-GB" sz="1600" b="0" dirty="0" smtClean="0">
                <a:solidFill>
                  <a:srgbClr val="000000"/>
                </a:solidFill>
                <a:highlight>
                  <a:srgbClr val="FFFFFF"/>
                </a:highlight>
                <a:latin typeface="Consolas" panose="020B0609020204030204" pitchFamily="49" charset="0"/>
              </a:rPr>
              <a:t>    </a:t>
            </a:r>
            <a:r>
              <a:rPr lang="en-GB" sz="1600" b="0" dirty="0" smtClean="0">
                <a:solidFill>
                  <a:srgbClr val="0000FF"/>
                </a:solidFill>
                <a:highlight>
                  <a:srgbClr val="FFFFFF"/>
                </a:highlight>
                <a:latin typeface="Consolas" panose="020B0609020204030204" pitchFamily="49" charset="0"/>
              </a:rPr>
              <a:t>else</a:t>
            </a:r>
            <a:endParaRPr lang="en-GB" sz="1600" b="0" dirty="0">
              <a:solidFill>
                <a:srgbClr val="000000"/>
              </a:solidFill>
              <a:highlight>
                <a:srgbClr val="FFFFFF"/>
              </a:highlight>
              <a:latin typeface="Consolas" panose="020B0609020204030204" pitchFamily="49" charset="0"/>
            </a:endParaRPr>
          </a:p>
          <a:p>
            <a:pPr>
              <a:spcBef>
                <a:spcPts val="0"/>
              </a:spcBef>
            </a:pPr>
            <a:r>
              <a:rPr lang="en-GB" sz="1600" b="0" dirty="0">
                <a:solidFill>
                  <a:srgbClr val="000000"/>
                </a:solidFill>
                <a:highlight>
                  <a:srgbClr val="FFFFFF"/>
                </a:highlight>
                <a:latin typeface="Consolas" panose="020B0609020204030204" pitchFamily="49" charset="0"/>
              </a:rPr>
              <a:t> </a:t>
            </a:r>
            <a:r>
              <a:rPr lang="en-GB" sz="1600" b="0" dirty="0" smtClean="0">
                <a:solidFill>
                  <a:srgbClr val="000000"/>
                </a:solidFill>
                <a:highlight>
                  <a:srgbClr val="FFFFFF"/>
                </a:highlight>
                <a:latin typeface="Consolas" panose="020B0609020204030204" pitchFamily="49" charset="0"/>
              </a:rPr>
              <a:t>    {</a:t>
            </a:r>
            <a:endParaRPr lang="en-GB" sz="1600" b="0" dirty="0">
              <a:solidFill>
                <a:srgbClr val="000000"/>
              </a:solidFill>
              <a:highlight>
                <a:srgbClr val="FFFFFF"/>
              </a:highlight>
              <a:latin typeface="Consolas" panose="020B0609020204030204" pitchFamily="49" charset="0"/>
            </a:endParaRPr>
          </a:p>
          <a:p>
            <a:pPr>
              <a:spcBef>
                <a:spcPts val="0"/>
              </a:spcBef>
            </a:pPr>
            <a:r>
              <a:rPr lang="en-GB" sz="1600" b="0" dirty="0">
                <a:solidFill>
                  <a:srgbClr val="000000"/>
                </a:solidFill>
                <a:highlight>
                  <a:srgbClr val="FFFFFF"/>
                </a:highlight>
                <a:latin typeface="Consolas" panose="020B0609020204030204" pitchFamily="49" charset="0"/>
              </a:rPr>
              <a:t>   </a:t>
            </a:r>
            <a:r>
              <a:rPr lang="en-GB" sz="1600" b="0" dirty="0" smtClean="0">
                <a:solidFill>
                  <a:srgbClr val="000000"/>
                </a:solidFill>
                <a:highlight>
                  <a:srgbClr val="FFFFFF"/>
                </a:highlight>
                <a:latin typeface="Consolas" panose="020B0609020204030204" pitchFamily="49" charset="0"/>
              </a:rPr>
              <a:t>      </a:t>
            </a:r>
            <a:r>
              <a:rPr lang="en-GB" sz="1600" b="0" dirty="0" err="1" smtClean="0">
                <a:solidFill>
                  <a:srgbClr val="2B91AF"/>
                </a:solidFill>
                <a:highlight>
                  <a:srgbClr val="FFFFFF"/>
                </a:highlight>
                <a:latin typeface="Consolas" panose="020B0609020204030204" pitchFamily="49" charset="0"/>
              </a:rPr>
              <a:t>SystemNavigationManager</a:t>
            </a:r>
            <a:r>
              <a:rPr lang="en-GB" sz="1600" b="0" dirty="0" err="1" smtClean="0">
                <a:solidFill>
                  <a:srgbClr val="000000"/>
                </a:solidFill>
                <a:highlight>
                  <a:srgbClr val="FFFFFF"/>
                </a:highlight>
                <a:latin typeface="Consolas" panose="020B0609020204030204" pitchFamily="49" charset="0"/>
              </a:rPr>
              <a:t>.GetForCurrentView</a:t>
            </a:r>
            <a:r>
              <a:rPr lang="en-GB" sz="1600" b="0" dirty="0">
                <a:solidFill>
                  <a:srgbClr val="000000"/>
                </a:solidFill>
                <a:highlight>
                  <a:srgbClr val="FFFFFF"/>
                </a:highlight>
                <a:latin typeface="Consolas" panose="020B0609020204030204" pitchFamily="49" charset="0"/>
              </a:rPr>
              <a:t>().</a:t>
            </a:r>
            <a:r>
              <a:rPr lang="en-GB" sz="1600" b="0" dirty="0" err="1">
                <a:solidFill>
                  <a:srgbClr val="000000"/>
                </a:solidFill>
                <a:highlight>
                  <a:srgbClr val="FFFFFF"/>
                </a:highlight>
                <a:latin typeface="Consolas" panose="020B0609020204030204" pitchFamily="49" charset="0"/>
              </a:rPr>
              <a:t>AppViewBackButtonVisibility</a:t>
            </a:r>
            <a:r>
              <a:rPr lang="en-GB" sz="1600" b="0" dirty="0">
                <a:solidFill>
                  <a:srgbClr val="000000"/>
                </a:solidFill>
                <a:highlight>
                  <a:srgbClr val="FFFFFF"/>
                </a:highlight>
                <a:latin typeface="Consolas" panose="020B0609020204030204" pitchFamily="49" charset="0"/>
              </a:rPr>
              <a:t> = </a:t>
            </a:r>
            <a:r>
              <a:rPr lang="en-GB" sz="1600" b="0" dirty="0" smtClean="0">
                <a:solidFill>
                  <a:srgbClr val="000000"/>
                </a:solidFill>
                <a:highlight>
                  <a:srgbClr val="FFFFFF"/>
                </a:highlight>
                <a:latin typeface="Consolas" panose="020B0609020204030204" pitchFamily="49" charset="0"/>
              </a:rPr>
              <a:t/>
            </a:r>
            <a:br>
              <a:rPr lang="en-GB" sz="1600" b="0" dirty="0" smtClean="0">
                <a:solidFill>
                  <a:srgbClr val="000000"/>
                </a:solidFill>
                <a:highlight>
                  <a:srgbClr val="FFFFFF"/>
                </a:highlight>
                <a:latin typeface="Consolas" panose="020B0609020204030204" pitchFamily="49" charset="0"/>
              </a:rPr>
            </a:br>
            <a:r>
              <a:rPr lang="en-GB" sz="1600" b="0" dirty="0" smtClean="0">
                <a:solidFill>
                  <a:srgbClr val="000000"/>
                </a:solidFill>
                <a:highlight>
                  <a:srgbClr val="FFFFFF"/>
                </a:highlight>
                <a:latin typeface="Consolas" panose="020B0609020204030204" pitchFamily="49" charset="0"/>
              </a:rPr>
              <a:t>                                                          </a:t>
            </a:r>
            <a:r>
              <a:rPr lang="en-GB" sz="1600" b="0" dirty="0" err="1" smtClean="0">
                <a:solidFill>
                  <a:srgbClr val="2B91AF"/>
                </a:solidFill>
                <a:highlight>
                  <a:srgbClr val="FFFFFF"/>
                </a:highlight>
                <a:latin typeface="Consolas" panose="020B0609020204030204" pitchFamily="49" charset="0"/>
              </a:rPr>
              <a:t>AppViewBackButtonVisibility</a:t>
            </a:r>
            <a:r>
              <a:rPr lang="en-GB" sz="1600" b="0" dirty="0" err="1" smtClean="0">
                <a:solidFill>
                  <a:srgbClr val="000000"/>
                </a:solidFill>
                <a:highlight>
                  <a:srgbClr val="FFFFFF"/>
                </a:highlight>
                <a:latin typeface="Consolas" panose="020B0609020204030204" pitchFamily="49" charset="0"/>
              </a:rPr>
              <a:t>.Collapsed</a:t>
            </a:r>
            <a:r>
              <a:rPr lang="en-GB" sz="1600" b="0" dirty="0">
                <a:solidFill>
                  <a:srgbClr val="000000"/>
                </a:solidFill>
                <a:highlight>
                  <a:srgbClr val="FFFFFF"/>
                </a:highlight>
                <a:latin typeface="Consolas" panose="020B0609020204030204" pitchFamily="49" charset="0"/>
              </a:rPr>
              <a:t>;</a:t>
            </a:r>
          </a:p>
          <a:p>
            <a:pPr>
              <a:spcBef>
                <a:spcPts val="0"/>
              </a:spcBef>
            </a:pPr>
            <a:r>
              <a:rPr lang="en-GB" sz="1600" b="0" dirty="0" smtClean="0">
                <a:solidFill>
                  <a:srgbClr val="000000"/>
                </a:solidFill>
                <a:highlight>
                  <a:srgbClr val="FFFFFF"/>
                </a:highlight>
                <a:latin typeface="Consolas" panose="020B0609020204030204" pitchFamily="49" charset="0"/>
              </a:rPr>
              <a:t>     }</a:t>
            </a:r>
            <a:br>
              <a:rPr lang="en-GB" sz="1600" b="0" dirty="0" smtClean="0">
                <a:solidFill>
                  <a:srgbClr val="000000"/>
                </a:solidFill>
                <a:highlight>
                  <a:srgbClr val="FFFFFF"/>
                </a:highlight>
                <a:latin typeface="Consolas" panose="020B0609020204030204" pitchFamily="49" charset="0"/>
              </a:rPr>
            </a:br>
            <a:endParaRPr lang="en-GB" sz="1600" b="0" dirty="0">
              <a:solidFill>
                <a:srgbClr val="000000"/>
              </a:solidFill>
              <a:highlight>
                <a:srgbClr val="FFFFFF"/>
              </a:highlight>
              <a:latin typeface="Consolas" panose="020B0609020204030204" pitchFamily="49" charset="0"/>
            </a:endParaRPr>
          </a:p>
          <a:p>
            <a:pPr>
              <a:spcBef>
                <a:spcPts val="0"/>
              </a:spcBef>
            </a:pPr>
            <a:r>
              <a:rPr lang="en-GB" sz="1600" b="0" dirty="0" smtClean="0">
                <a:solidFill>
                  <a:srgbClr val="000000"/>
                </a:solidFill>
                <a:highlight>
                  <a:srgbClr val="FFFFFF"/>
                </a:highlight>
                <a:latin typeface="Consolas" panose="020B0609020204030204" pitchFamily="49" charset="0"/>
              </a:rPr>
              <a:t>     </a:t>
            </a:r>
            <a:r>
              <a:rPr lang="en-GB" sz="1600" b="0" dirty="0" err="1" smtClean="0">
                <a:solidFill>
                  <a:srgbClr val="2B91AF"/>
                </a:solidFill>
                <a:highlight>
                  <a:srgbClr val="FFFFFF"/>
                </a:highlight>
                <a:latin typeface="Consolas" panose="020B0609020204030204" pitchFamily="49" charset="0"/>
              </a:rPr>
              <a:t>SystemNavigationManager</a:t>
            </a:r>
            <a:r>
              <a:rPr lang="en-GB" sz="1600" b="0" dirty="0" err="1" smtClean="0">
                <a:solidFill>
                  <a:srgbClr val="000000"/>
                </a:solidFill>
                <a:highlight>
                  <a:srgbClr val="FFFFFF"/>
                </a:highlight>
                <a:latin typeface="Consolas" panose="020B0609020204030204" pitchFamily="49" charset="0"/>
              </a:rPr>
              <a:t>.GetForCurrentView</a:t>
            </a:r>
            <a:r>
              <a:rPr lang="en-GB" sz="1600" b="0" dirty="0">
                <a:solidFill>
                  <a:srgbClr val="000000"/>
                </a:solidFill>
                <a:highlight>
                  <a:srgbClr val="FFFFFF"/>
                </a:highlight>
                <a:latin typeface="Consolas" panose="020B0609020204030204" pitchFamily="49" charset="0"/>
              </a:rPr>
              <a:t>().</a:t>
            </a:r>
            <a:r>
              <a:rPr lang="en-GB" sz="1600" b="0" dirty="0" err="1">
                <a:solidFill>
                  <a:srgbClr val="000000"/>
                </a:solidFill>
                <a:highlight>
                  <a:srgbClr val="FFFFFF"/>
                </a:highlight>
                <a:latin typeface="Consolas" panose="020B0609020204030204" pitchFamily="49" charset="0"/>
              </a:rPr>
              <a:t>BackRequested</a:t>
            </a:r>
            <a:r>
              <a:rPr lang="en-GB" sz="1600" b="0" dirty="0">
                <a:solidFill>
                  <a:srgbClr val="000000"/>
                </a:solidFill>
                <a:highlight>
                  <a:srgbClr val="FFFFFF"/>
                </a:highlight>
                <a:latin typeface="Consolas" panose="020B0609020204030204" pitchFamily="49" charset="0"/>
              </a:rPr>
              <a:t> += </a:t>
            </a:r>
            <a:r>
              <a:rPr lang="en-GB" sz="1600" b="0" dirty="0" err="1">
                <a:solidFill>
                  <a:srgbClr val="000000"/>
                </a:solidFill>
                <a:highlight>
                  <a:srgbClr val="FFFFFF"/>
                </a:highlight>
                <a:latin typeface="Consolas" panose="020B0609020204030204" pitchFamily="49" charset="0"/>
              </a:rPr>
              <a:t>Page_BackRequested</a:t>
            </a:r>
            <a:r>
              <a:rPr lang="en-GB" sz="1600" b="0" dirty="0">
                <a:solidFill>
                  <a:srgbClr val="000000"/>
                </a:solidFill>
                <a:highlight>
                  <a:srgbClr val="FFFFFF"/>
                </a:highlight>
                <a:latin typeface="Consolas" panose="020B0609020204030204" pitchFamily="49" charset="0"/>
              </a:rPr>
              <a:t>;</a:t>
            </a:r>
          </a:p>
          <a:p>
            <a:pPr>
              <a:spcBef>
                <a:spcPts val="0"/>
              </a:spcBef>
            </a:pPr>
            <a:r>
              <a:rPr lang="en-GB" sz="1600" b="0" dirty="0" smtClean="0">
                <a:solidFill>
                  <a:srgbClr val="000000"/>
                </a:solidFill>
                <a:highlight>
                  <a:srgbClr val="FFFFFF"/>
                </a:highlight>
                <a:latin typeface="Consolas" panose="020B0609020204030204" pitchFamily="49" charset="0"/>
              </a:rPr>
              <a:t>   }</a:t>
            </a:r>
            <a:endParaRPr lang="en-US" sz="1600" b="0" dirty="0">
              <a:solidFill>
                <a:schemeClr val="tx1"/>
              </a:solidFill>
            </a:endParaRPr>
          </a:p>
        </p:txBody>
      </p:sp>
    </p:spTree>
    <p:extLst>
      <p:ext uri="{BB962C8B-B14F-4D97-AF65-F5344CB8AC3E}">
        <p14:creationId xmlns:p14="http://schemas.microsoft.com/office/powerpoint/2010/main" val="569528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2</a:t>
            </a:r>
            <a:r>
              <a:rPr lang="en-GB" dirty="0" smtClean="0"/>
              <a:t>. Add Ref for Platform extensions </a:t>
            </a:r>
            <a:endParaRPr lang="en-GB" dirty="0"/>
          </a:p>
        </p:txBody>
      </p:sp>
      <p:sp>
        <p:nvSpPr>
          <p:cNvPr id="4" name="Text Placeholder 3"/>
          <p:cNvSpPr>
            <a:spLocks noGrp="1"/>
          </p:cNvSpPr>
          <p:nvPr>
            <p:ph type="body" sz="quarter" idx="10"/>
          </p:nvPr>
        </p:nvSpPr>
        <p:spPr/>
        <p:txBody>
          <a:bodyPr/>
          <a:lstStyle/>
          <a:p>
            <a:endParaRPr lang="en-GB"/>
          </a:p>
        </p:txBody>
      </p:sp>
      <p:pic>
        <p:nvPicPr>
          <p:cNvPr id="2" name="Picture 1"/>
          <p:cNvPicPr>
            <a:picLocks noChangeAspect="1"/>
          </p:cNvPicPr>
          <p:nvPr/>
        </p:nvPicPr>
        <p:blipFill>
          <a:blip r:embed="rId2"/>
          <a:stretch>
            <a:fillRect/>
          </a:stretch>
        </p:blipFill>
        <p:spPr>
          <a:xfrm>
            <a:off x="1873104" y="1204913"/>
            <a:ext cx="8463591" cy="5315547"/>
          </a:xfrm>
          <a:prstGeom prst="rect">
            <a:avLst/>
          </a:prstGeom>
        </p:spPr>
      </p:pic>
    </p:spTree>
    <p:extLst>
      <p:ext uri="{BB962C8B-B14F-4D97-AF65-F5344CB8AC3E}">
        <p14:creationId xmlns:p14="http://schemas.microsoft.com/office/powerpoint/2010/main" val="382013365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code</a:t>
            </a:r>
            <a:endParaRPr lang="en-US" dirty="0"/>
          </a:p>
        </p:txBody>
      </p:sp>
      <p:sp>
        <p:nvSpPr>
          <p:cNvPr id="8" name="Rectangle 7"/>
          <p:cNvSpPr/>
          <p:nvPr/>
        </p:nvSpPr>
        <p:spPr>
          <a:xfrm>
            <a:off x="0" y="2098260"/>
            <a:ext cx="12192000" cy="261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461963" lvl="3">
              <a:lnSpc>
                <a:spcPct val="107000"/>
              </a:lnSpc>
            </a:pPr>
            <a:r>
              <a:rPr lang="en-US" sz="2400" dirty="0" err="1" smtClean="0">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smtClean="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A31515"/>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963" lvl="3">
              <a:lnSpc>
                <a:spcPct val="107000"/>
              </a:lnSpc>
            </a:pP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smtClean="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400" dirty="0"/>
          </a:p>
        </p:txBody>
      </p:sp>
    </p:spTree>
    <p:extLst>
      <p:ext uri="{BB962C8B-B14F-4D97-AF65-F5344CB8AC3E}">
        <p14:creationId xmlns:p14="http://schemas.microsoft.com/office/powerpoint/2010/main" val="383220021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3. Replace Deprecated APIs</a:t>
            </a:r>
            <a:endParaRPr lang="en-GB" dirty="0"/>
          </a:p>
        </p:txBody>
      </p:sp>
      <p:sp>
        <p:nvSpPr>
          <p:cNvPr id="2" name="Text Placeholder 1"/>
          <p:cNvSpPr>
            <a:spLocks noGrp="1"/>
          </p:cNvSpPr>
          <p:nvPr>
            <p:ph type="body" sz="quarter" idx="10"/>
          </p:nvPr>
        </p:nvSpPr>
        <p:spPr/>
        <p:txBody>
          <a:bodyPr/>
          <a:lstStyle/>
          <a:p>
            <a:endParaRPr lang="en-GB"/>
          </a:p>
        </p:txBody>
      </p:sp>
      <p:sp>
        <p:nvSpPr>
          <p:cNvPr id="5" name="Slide Number Placeholder 4"/>
          <p:cNvSpPr>
            <a:spLocks noGrp="1"/>
          </p:cNvSpPr>
          <p:nvPr>
            <p:ph type="sldNum" sz="quarter" idx="4294967295"/>
          </p:nvPr>
        </p:nvSpPr>
        <p:spPr/>
        <p:txBody>
          <a:bodyPr/>
          <a:lstStyle/>
          <a:p>
            <a:fld id="{2775DF8E-1151-4C45-8C93-3AB060627CA9}" type="slidenum">
              <a:rPr lang="en-US" smtClean="0"/>
              <a:pPr/>
              <a:t>27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147" y="2098913"/>
            <a:ext cx="11430804" cy="3178766"/>
          </a:xfrm>
          <a:prstGeom prst="rect">
            <a:avLst/>
          </a:prstGeom>
        </p:spPr>
      </p:pic>
    </p:spTree>
    <p:extLst>
      <p:ext uri="{BB962C8B-B14F-4D97-AF65-F5344CB8AC3E}">
        <p14:creationId xmlns:p14="http://schemas.microsoft.com/office/powerpoint/2010/main" val="300513924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4. Review all use of Styles and Sizes</a:t>
            </a:r>
            <a:endParaRPr lang="en-GB" dirty="0"/>
          </a:p>
        </p:txBody>
      </p:sp>
      <p:sp>
        <p:nvSpPr>
          <p:cNvPr id="3" name="Text Placeholder 2"/>
          <p:cNvSpPr>
            <a:spLocks noGrp="1"/>
          </p:cNvSpPr>
          <p:nvPr>
            <p:ph type="body" sz="quarter" idx="10"/>
          </p:nvPr>
        </p:nvSpPr>
        <p:spPr/>
        <p:txBody>
          <a:bodyPr/>
          <a:lstStyle/>
          <a:p>
            <a:r>
              <a:rPr lang="en-GB" dirty="0" smtClean="0"/>
              <a:t>Replace undefined Styles in XAML with alternatives: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83" y="2477424"/>
            <a:ext cx="11248233" cy="3108064"/>
          </a:xfrm>
          <a:prstGeom prst="rect">
            <a:avLst/>
          </a:prstGeom>
        </p:spPr>
      </p:pic>
    </p:spTree>
    <p:extLst>
      <p:ext uri="{BB962C8B-B14F-4D97-AF65-F5344CB8AC3E}">
        <p14:creationId xmlns:p14="http://schemas.microsoft.com/office/powerpoint/2010/main" val="88975188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New scale factors</a:t>
            </a:r>
          </a:p>
        </p:txBody>
      </p:sp>
      <p:sp>
        <p:nvSpPr>
          <p:cNvPr id="2" name="Text Placeholder 1"/>
          <p:cNvSpPr>
            <a:spLocks noGrp="1"/>
          </p:cNvSpPr>
          <p:nvPr>
            <p:ph type="body" sz="quarter" idx="10"/>
          </p:nvPr>
        </p:nvSpPr>
        <p:spPr>
          <a:xfrm>
            <a:off x="257174" y="2375452"/>
            <a:ext cx="11934825" cy="4482548"/>
          </a:xfrm>
        </p:spPr>
        <p:txBody>
          <a:bodyPr/>
          <a:lstStyle/>
          <a:p>
            <a:r>
              <a:rPr lang="en-US" dirty="0" smtClean="0"/>
              <a:t>Single scale factor system for all apps</a:t>
            </a:r>
          </a:p>
          <a:p>
            <a:pPr lvl="1"/>
            <a:r>
              <a:rPr lang="en-US" dirty="0" smtClean="0"/>
              <a:t>Great alignment with other app platforms</a:t>
            </a:r>
          </a:p>
          <a:p>
            <a:pPr lvl="1"/>
            <a:r>
              <a:rPr lang="en-US" dirty="0" smtClean="0"/>
              <a:t>Guarantees consistent visual size of text and graphics (abstracts panel density and viewing distance for you)</a:t>
            </a:r>
          </a:p>
          <a:p>
            <a:pPr lvl="1"/>
            <a:r>
              <a:rPr lang="en-US" dirty="0" smtClean="0"/>
              <a:t>100%, 200% and 400% are the most important sizes to support in assets</a:t>
            </a:r>
          </a:p>
          <a:p>
            <a:pPr lvl="1"/>
            <a:r>
              <a:rPr lang="en-US" dirty="0"/>
              <a:t>Scale factors work well with 4-px grid</a:t>
            </a:r>
          </a:p>
          <a:p>
            <a:pPr lvl="1"/>
            <a:endParaRPr lang="en-US" dirty="0" smtClean="0"/>
          </a:p>
        </p:txBody>
      </p:sp>
      <p:graphicFrame>
        <p:nvGraphicFramePr>
          <p:cNvPr id="4" name="Table 3"/>
          <p:cNvGraphicFramePr>
            <a:graphicFrameLocks noGrp="1"/>
          </p:cNvGraphicFramePr>
          <p:nvPr>
            <p:extLst/>
          </p:nvPr>
        </p:nvGraphicFramePr>
        <p:xfrm>
          <a:off x="480743" y="1337342"/>
          <a:ext cx="11232836" cy="699242"/>
        </p:xfrm>
        <a:graphic>
          <a:graphicData uri="http://schemas.openxmlformats.org/drawingml/2006/table">
            <a:tbl>
              <a:tblPr firstRow="1" bandRow="1">
                <a:tableStyleId>{5DA37D80-6434-44D0-A028-1B22A696006F}</a:tableStyleId>
              </a:tblPr>
              <a:tblGrid>
                <a:gridCol w="1353975">
                  <a:extLst>
                    <a:ext uri="{9D8B030D-6E8A-4147-A177-3AD203B41FA5}">
                      <a16:colId xmlns:a16="http://schemas.microsoft.com/office/drawing/2014/main" val="20000"/>
                    </a:ext>
                  </a:extLst>
                </a:gridCol>
                <a:gridCol w="654571">
                  <a:extLst>
                    <a:ext uri="{9D8B030D-6E8A-4147-A177-3AD203B41FA5}">
                      <a16:colId xmlns:a16="http://schemas.microsoft.com/office/drawing/2014/main" val="20001"/>
                    </a:ext>
                  </a:extLst>
                </a:gridCol>
                <a:gridCol w="645604">
                  <a:extLst>
                    <a:ext uri="{9D8B030D-6E8A-4147-A177-3AD203B41FA5}">
                      <a16:colId xmlns:a16="http://schemas.microsoft.com/office/drawing/2014/main" val="20002"/>
                    </a:ext>
                  </a:extLst>
                </a:gridCol>
                <a:gridCol w="1219475">
                  <a:extLst>
                    <a:ext uri="{9D8B030D-6E8A-4147-A177-3AD203B41FA5}">
                      <a16:colId xmlns:a16="http://schemas.microsoft.com/office/drawing/2014/main" val="20003"/>
                    </a:ext>
                  </a:extLst>
                </a:gridCol>
                <a:gridCol w="1291209">
                  <a:extLst>
                    <a:ext uri="{9D8B030D-6E8A-4147-A177-3AD203B41FA5}">
                      <a16:colId xmlns:a16="http://schemas.microsoft.com/office/drawing/2014/main" val="20004"/>
                    </a:ext>
                  </a:extLst>
                </a:gridCol>
                <a:gridCol w="1291208">
                  <a:extLst>
                    <a:ext uri="{9D8B030D-6E8A-4147-A177-3AD203B41FA5}">
                      <a16:colId xmlns:a16="http://schemas.microsoft.com/office/drawing/2014/main" val="20005"/>
                    </a:ext>
                  </a:extLst>
                </a:gridCol>
                <a:gridCol w="2510682">
                  <a:extLst>
                    <a:ext uri="{9D8B030D-6E8A-4147-A177-3AD203B41FA5}">
                      <a16:colId xmlns:a16="http://schemas.microsoft.com/office/drawing/2014/main" val="20006"/>
                    </a:ext>
                  </a:extLst>
                </a:gridCol>
                <a:gridCol w="2266112">
                  <a:extLst>
                    <a:ext uri="{9D8B030D-6E8A-4147-A177-3AD203B41FA5}">
                      <a16:colId xmlns:a16="http://schemas.microsoft.com/office/drawing/2014/main" val="20007"/>
                    </a:ext>
                  </a:extLst>
                </a:gridCol>
              </a:tblGrid>
              <a:tr h="687259">
                <a:tc>
                  <a:txBody>
                    <a:bodyPr/>
                    <a:lstStyle/>
                    <a:p>
                      <a:r>
                        <a:rPr lang="en-US" sz="2000" b="0" dirty="0" smtClean="0">
                          <a:solidFill>
                            <a:schemeClr val="tx1"/>
                          </a:solidFill>
                        </a:rPr>
                        <a:t>Scale</a:t>
                      </a:r>
                      <a:r>
                        <a:rPr lang="en-US" sz="2000" b="0" baseline="0" dirty="0" smtClean="0">
                          <a:solidFill>
                            <a:schemeClr val="tx1"/>
                          </a:solidFill>
                        </a:rPr>
                        <a:t> Factors</a:t>
                      </a:r>
                      <a:endParaRPr lang="en-US" sz="2000" b="0" dirty="0">
                        <a:solidFill>
                          <a:schemeClr val="tx1"/>
                        </a:solidFill>
                      </a:endParaRPr>
                    </a:p>
                  </a:txBody>
                  <a:tcPr marL="89642" marR="89642" marT="44821" marB="44821"/>
                </a:tc>
                <a:tc>
                  <a:txBody>
                    <a:bodyPr/>
                    <a:lstStyle/>
                    <a:p>
                      <a:r>
                        <a:rPr lang="en-US" sz="2000" b="1" dirty="0" smtClean="0"/>
                        <a:t>100</a:t>
                      </a:r>
                      <a:endParaRPr lang="en-US" sz="2000" b="1" dirty="0">
                        <a:solidFill>
                          <a:schemeClr val="tx1"/>
                        </a:solidFill>
                      </a:endParaRPr>
                    </a:p>
                  </a:txBody>
                  <a:tcPr marL="89642" marR="89642" marT="44821" marB="44821"/>
                </a:tc>
                <a:tc>
                  <a:txBody>
                    <a:bodyPr/>
                    <a:lstStyle/>
                    <a:p>
                      <a:r>
                        <a:rPr lang="en-US" sz="2000" b="0" dirty="0" smtClean="0"/>
                        <a:t>125</a:t>
                      </a:r>
                      <a:endParaRPr lang="en-US" sz="2000" b="0" dirty="0">
                        <a:solidFill>
                          <a:schemeClr val="tx1"/>
                        </a:solidFill>
                      </a:endParaRPr>
                    </a:p>
                  </a:txBody>
                  <a:tcPr marL="89642" marR="89642" marT="44821" marB="44821"/>
                </a:tc>
                <a:tc>
                  <a:txBody>
                    <a:bodyPr/>
                    <a:lstStyle/>
                    <a:p>
                      <a:r>
                        <a:rPr lang="en-US" sz="2000" b="0" dirty="0" smtClean="0"/>
                        <a:t>150</a:t>
                      </a:r>
                      <a:endParaRPr lang="en-US" sz="2000" b="0" dirty="0">
                        <a:solidFill>
                          <a:schemeClr val="tx1"/>
                        </a:solidFill>
                      </a:endParaRPr>
                    </a:p>
                  </a:txBody>
                  <a:tcPr marL="89642" marR="89642" marT="44821" marB="44821"/>
                </a:tc>
                <a:tc>
                  <a:txBody>
                    <a:bodyPr/>
                    <a:lstStyle/>
                    <a:p>
                      <a:r>
                        <a:rPr lang="en-US" sz="2000" b="1" dirty="0" smtClean="0"/>
                        <a:t>200</a:t>
                      </a:r>
                      <a:endParaRPr lang="en-US" sz="2000" b="1" dirty="0">
                        <a:solidFill>
                          <a:schemeClr val="tx1"/>
                        </a:solidFill>
                      </a:endParaRPr>
                    </a:p>
                  </a:txBody>
                  <a:tcPr marL="89642" marR="89642" marT="44821" marB="44821"/>
                </a:tc>
                <a:tc>
                  <a:txBody>
                    <a:bodyPr/>
                    <a:lstStyle/>
                    <a:p>
                      <a:r>
                        <a:rPr lang="en-US" sz="2000" b="0" dirty="0" smtClean="0"/>
                        <a:t>250</a:t>
                      </a:r>
                      <a:endParaRPr lang="en-US" sz="2000" b="0" dirty="0">
                        <a:solidFill>
                          <a:schemeClr val="tx1"/>
                        </a:solidFill>
                      </a:endParaRPr>
                    </a:p>
                  </a:txBody>
                  <a:tcPr marL="89642" marR="89642" marT="44821" marB="44821"/>
                </a:tc>
                <a:tc>
                  <a:txBody>
                    <a:bodyPr/>
                    <a:lstStyle/>
                    <a:p>
                      <a:r>
                        <a:rPr lang="en-US" sz="2000" b="0" dirty="0" smtClean="0"/>
                        <a:t>300</a:t>
                      </a:r>
                      <a:endParaRPr lang="en-US" sz="2000" b="0" dirty="0">
                        <a:solidFill>
                          <a:schemeClr val="tx1"/>
                        </a:solidFill>
                      </a:endParaRPr>
                    </a:p>
                  </a:txBody>
                  <a:tcPr marL="89642" marR="89642" marT="44821" marB="44821"/>
                </a:tc>
                <a:tc>
                  <a:txBody>
                    <a:bodyPr/>
                    <a:lstStyle/>
                    <a:p>
                      <a:r>
                        <a:rPr lang="en-US" sz="2000" b="1" dirty="0" smtClean="0"/>
                        <a:t>400</a:t>
                      </a:r>
                      <a:endParaRPr lang="en-US" sz="2000" b="1" dirty="0">
                        <a:solidFill>
                          <a:schemeClr val="tx1"/>
                        </a:solidFill>
                      </a:endParaRPr>
                    </a:p>
                  </a:txBody>
                  <a:tcPr marL="89642" marR="89642" marT="44821" marB="44821"/>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71418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210302"/>
            <a:ext cx="11637012" cy="2437399"/>
          </a:xfrm>
        </p:spPr>
        <p:txBody>
          <a:bodyPr/>
          <a:lstStyle/>
          <a:p>
            <a:r>
              <a:rPr lang="en-US" dirty="0" smtClean="0"/>
              <a:t>Extend your app to multiple device families and use new capabilities by targeting the UWP </a:t>
            </a:r>
            <a:endParaRPr lang="en-US" dirty="0"/>
          </a:p>
        </p:txBody>
      </p:sp>
    </p:spTree>
    <p:extLst>
      <p:ext uri="{BB962C8B-B14F-4D97-AF65-F5344CB8AC3E}">
        <p14:creationId xmlns:p14="http://schemas.microsoft.com/office/powerpoint/2010/main" val="306421133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Scaling gotcha’s</a:t>
            </a:r>
            <a:endParaRPr lang="en-US" dirty="0"/>
          </a:p>
        </p:txBody>
      </p:sp>
      <p:sp>
        <p:nvSpPr>
          <p:cNvPr id="2" name="Text Placeholder 1"/>
          <p:cNvSpPr>
            <a:spLocks noGrp="1"/>
          </p:cNvSpPr>
          <p:nvPr>
            <p:ph type="body" sz="quarter" idx="10"/>
          </p:nvPr>
        </p:nvSpPr>
        <p:spPr/>
        <p:txBody>
          <a:bodyPr/>
          <a:lstStyle/>
          <a:p>
            <a:r>
              <a:rPr lang="en-US" dirty="0" smtClean="0"/>
              <a:t>Old scale factors may be larger now</a:t>
            </a:r>
          </a:p>
          <a:p>
            <a:pPr lvl="1"/>
            <a:r>
              <a:rPr lang="en-US" dirty="0" smtClean="0"/>
              <a:t>140% -&gt; 150% , 180% - &gt; 200%?</a:t>
            </a:r>
          </a:p>
          <a:p>
            <a:r>
              <a:rPr lang="en-US" dirty="0" smtClean="0"/>
              <a:t>Visual refresh has changed font sizes</a:t>
            </a:r>
          </a:p>
          <a:p>
            <a:pPr lvl="1"/>
            <a:r>
              <a:rPr lang="en-US" dirty="0"/>
              <a:t>Ex: </a:t>
            </a:r>
            <a:r>
              <a:rPr lang="en-US" dirty="0" err="1"/>
              <a:t>TitleTextBlockStyle</a:t>
            </a:r>
            <a:endParaRPr lang="en-US" dirty="0"/>
          </a:p>
          <a:p>
            <a:pPr lvl="1"/>
            <a:r>
              <a:rPr lang="en-US" dirty="0"/>
              <a:t>	(8.1) </a:t>
            </a:r>
            <a:r>
              <a:rPr lang="en-US" dirty="0" err="1"/>
              <a:t>FontSize</a:t>
            </a:r>
            <a:r>
              <a:rPr lang="en-US" dirty="0"/>
              <a:t>=14.667 (10.0) </a:t>
            </a:r>
            <a:r>
              <a:rPr lang="en-US" dirty="0" err="1"/>
              <a:t>FontSize</a:t>
            </a:r>
            <a:r>
              <a:rPr lang="en-US" dirty="0"/>
              <a:t>=24</a:t>
            </a:r>
          </a:p>
          <a:p>
            <a:r>
              <a:rPr lang="en-US" dirty="0" smtClean="0">
                <a:latin typeface="+mn-lt"/>
              </a:rPr>
              <a:t>Example (left 8.1 App, Right 10.0)</a:t>
            </a:r>
          </a:p>
        </p:txBody>
      </p:sp>
      <p:pic>
        <p:nvPicPr>
          <p:cNvPr id="4" name="Picture 3"/>
          <p:cNvPicPr>
            <a:picLocks noChangeAspect="1"/>
          </p:cNvPicPr>
          <p:nvPr/>
        </p:nvPicPr>
        <p:blipFill>
          <a:blip r:embed="rId2"/>
          <a:stretch>
            <a:fillRect/>
          </a:stretch>
        </p:blipFill>
        <p:spPr>
          <a:xfrm>
            <a:off x="902118" y="4664670"/>
            <a:ext cx="9740110" cy="2016956"/>
          </a:xfrm>
          <a:prstGeom prst="rect">
            <a:avLst/>
          </a:prstGeom>
        </p:spPr>
      </p:pic>
    </p:spTree>
    <p:extLst>
      <p:ext uri="{BB962C8B-B14F-4D97-AF65-F5344CB8AC3E}">
        <p14:creationId xmlns:p14="http://schemas.microsoft.com/office/powerpoint/2010/main" val="271714366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5. Update Charms Bar Integration Code</a:t>
            </a:r>
            <a:endParaRPr lang="en-GB" dirty="0"/>
          </a:p>
        </p:txBody>
      </p:sp>
      <p:sp>
        <p:nvSpPr>
          <p:cNvPr id="3" name="Text Placeholder 2"/>
          <p:cNvSpPr>
            <a:spLocks noGrp="1"/>
          </p:cNvSpPr>
          <p:nvPr>
            <p:ph type="body" sz="quarter" idx="10"/>
          </p:nvPr>
        </p:nvSpPr>
        <p:spPr/>
        <p:txBody>
          <a:bodyPr/>
          <a:lstStyle/>
          <a:p>
            <a:r>
              <a:rPr lang="en-GB" dirty="0" smtClean="0"/>
              <a:t>Charms bar not on Windows 10 devices</a:t>
            </a:r>
          </a:p>
          <a:p>
            <a:pPr lvl="1"/>
            <a:r>
              <a:rPr lang="en-GB" sz="2400" dirty="0" smtClean="0"/>
              <a:t>Replace with in-app UI for</a:t>
            </a:r>
          </a:p>
          <a:p>
            <a:pPr marL="342900" lvl="1" indent="-342900">
              <a:buFont typeface="Arial" panose="020B0604020202020204" pitchFamily="34" charset="0"/>
              <a:buChar char="•"/>
            </a:pPr>
            <a:r>
              <a:rPr lang="en-GB" sz="2400" dirty="0" smtClean="0"/>
              <a:t>Search</a:t>
            </a:r>
          </a:p>
          <a:p>
            <a:pPr marL="342900" lvl="1" indent="-342900">
              <a:buFont typeface="Arial" panose="020B0604020202020204" pitchFamily="34" charset="0"/>
              <a:buChar char="•"/>
            </a:pPr>
            <a:r>
              <a:rPr lang="en-GB" sz="2400" dirty="0" smtClean="0"/>
              <a:t>App Settings</a:t>
            </a:r>
          </a:p>
          <a:p>
            <a:pPr marL="342900" lvl="1" indent="-342900">
              <a:buFont typeface="Arial" panose="020B0604020202020204" pitchFamily="34" charset="0"/>
              <a:buChar char="•"/>
            </a:pPr>
            <a:r>
              <a:rPr lang="en-GB" sz="2400" dirty="0" smtClean="0"/>
              <a:t>Sharing</a:t>
            </a:r>
          </a:p>
          <a:p>
            <a:pPr marL="342900" lvl="1" indent="-342900">
              <a:buFont typeface="Arial" panose="020B0604020202020204" pitchFamily="34" charset="0"/>
              <a:buChar char="•"/>
            </a:pPr>
            <a:endParaRPr lang="en-GB" sz="2400" dirty="0"/>
          </a:p>
          <a:p>
            <a:r>
              <a:rPr lang="en-GB" sz="4266" dirty="0" smtClean="0">
                <a:latin typeface="+mn-lt"/>
              </a:rPr>
              <a:t>Underlying code does not change, just the users’ way of accessing them</a:t>
            </a:r>
            <a:endParaRPr lang="en-GB" sz="4266" dirty="0">
              <a:latin typeface="+mn-lt"/>
            </a:endParaRPr>
          </a:p>
        </p:txBody>
      </p:sp>
    </p:spTree>
    <p:extLst>
      <p:ext uri="{BB962C8B-B14F-4D97-AF65-F5344CB8AC3E}">
        <p14:creationId xmlns:p14="http://schemas.microsoft.com/office/powerpoint/2010/main" val="266842160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6</a:t>
            </a:r>
            <a:r>
              <a:rPr lang="en-GB" dirty="0" smtClean="0"/>
              <a:t>. Create an awesome </a:t>
            </a:r>
            <a:r>
              <a:rPr lang="en-GB" dirty="0"/>
              <a:t>a</a:t>
            </a:r>
            <a:r>
              <a:rPr lang="en-GB" dirty="0" smtClean="0"/>
              <a:t>daptive UI!</a:t>
            </a:r>
            <a:endParaRPr lang="en-GB" dirty="0"/>
          </a:p>
        </p:txBody>
      </p:sp>
      <p:sp>
        <p:nvSpPr>
          <p:cNvPr id="3" name="Text Placeholder 2"/>
          <p:cNvSpPr>
            <a:spLocks noGrp="1"/>
          </p:cNvSpPr>
          <p:nvPr>
            <p:ph type="body" sz="quarter" idx="10"/>
          </p:nvPr>
        </p:nvSpPr>
        <p:spPr/>
        <p:txBody>
          <a:bodyPr/>
          <a:lstStyle/>
          <a:p>
            <a:endParaRPr lang="en-GB"/>
          </a:p>
        </p:txBody>
      </p:sp>
      <p:sp>
        <p:nvSpPr>
          <p:cNvPr id="5" name="Slide Number Placeholder 4"/>
          <p:cNvSpPr>
            <a:spLocks noGrp="1"/>
          </p:cNvSpPr>
          <p:nvPr>
            <p:ph type="sldNum" sz="quarter" idx="4294967295"/>
          </p:nvPr>
        </p:nvSpPr>
        <p:spPr/>
        <p:txBody>
          <a:bodyPr/>
          <a:lstStyle/>
          <a:p>
            <a:fld id="{2775DF8E-1151-4C45-8C93-3AB060627CA9}" type="slidenum">
              <a:rPr lang="en-US" smtClean="0"/>
              <a:pPr/>
              <a:t>32</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2284" y="2176980"/>
            <a:ext cx="1814160" cy="3224367"/>
          </a:xfrm>
          <a:prstGeom prst="rect">
            <a:avLst/>
          </a:prstGeom>
        </p:spPr>
      </p:pic>
      <p:pic>
        <p:nvPicPr>
          <p:cNvPr id="9" name="Picture 8"/>
          <p:cNvPicPr>
            <a:picLocks noChangeAspect="1"/>
          </p:cNvPicPr>
          <p:nvPr/>
        </p:nvPicPr>
        <p:blipFill>
          <a:blip r:embed="rId3"/>
          <a:stretch>
            <a:fillRect/>
          </a:stretch>
        </p:blipFill>
        <p:spPr>
          <a:xfrm>
            <a:off x="6096000" y="1311804"/>
            <a:ext cx="3241207" cy="2006461"/>
          </a:xfrm>
          <a:prstGeom prst="rect">
            <a:avLst/>
          </a:prstGeom>
        </p:spPr>
      </p:pic>
      <p:pic>
        <p:nvPicPr>
          <p:cNvPr id="10" name="Picture 9"/>
          <p:cNvPicPr>
            <a:picLocks noChangeAspect="1"/>
          </p:cNvPicPr>
          <p:nvPr/>
        </p:nvPicPr>
        <p:blipFill>
          <a:blip r:embed="rId4"/>
          <a:stretch>
            <a:fillRect/>
          </a:stretch>
        </p:blipFill>
        <p:spPr>
          <a:xfrm>
            <a:off x="5257853" y="3789163"/>
            <a:ext cx="4856818" cy="2498363"/>
          </a:xfrm>
          <a:prstGeom prst="rect">
            <a:avLst/>
          </a:prstGeom>
        </p:spPr>
      </p:pic>
      <p:sp>
        <p:nvSpPr>
          <p:cNvPr id="2" name="TextBox 1"/>
          <p:cNvSpPr txBox="1"/>
          <p:nvPr/>
        </p:nvSpPr>
        <p:spPr>
          <a:xfrm>
            <a:off x="1938130" y="5609077"/>
            <a:ext cx="3230217" cy="470898"/>
          </a:xfrm>
          <a:prstGeom prst="rect">
            <a:avLst/>
          </a:prstGeom>
          <a:noFill/>
        </p:spPr>
        <p:txBody>
          <a:bodyPr wrap="square" lIns="137160" tIns="109728" rIns="137160" bIns="109728" rtlCol="0">
            <a:spAutoFit/>
          </a:bodyPr>
          <a:lstStyle/>
          <a:p>
            <a:pPr>
              <a:lnSpc>
                <a:spcPct val="90000"/>
              </a:lnSpc>
              <a:spcBef>
                <a:spcPts val="600"/>
              </a:spcBef>
            </a:pPr>
            <a:r>
              <a:rPr lang="en-GB" dirty="0" smtClean="0"/>
              <a:t>Phone/narrow view</a:t>
            </a:r>
          </a:p>
        </p:txBody>
      </p:sp>
      <p:sp>
        <p:nvSpPr>
          <p:cNvPr id="14" name="TextBox 13"/>
          <p:cNvSpPr txBox="1"/>
          <p:nvPr/>
        </p:nvSpPr>
        <p:spPr>
          <a:xfrm>
            <a:off x="9337207" y="1398454"/>
            <a:ext cx="1825486" cy="720197"/>
          </a:xfrm>
          <a:prstGeom prst="rect">
            <a:avLst/>
          </a:prstGeom>
          <a:noFill/>
        </p:spPr>
        <p:txBody>
          <a:bodyPr wrap="square" lIns="137160" tIns="109728" rIns="137160" bIns="109728" rtlCol="0">
            <a:spAutoFit/>
          </a:bodyPr>
          <a:lstStyle/>
          <a:p>
            <a:pPr algn="ctr">
              <a:lnSpc>
                <a:spcPct val="90000"/>
              </a:lnSpc>
              <a:spcBef>
                <a:spcPts val="600"/>
              </a:spcBef>
            </a:pPr>
            <a:r>
              <a:rPr lang="en-GB" dirty="0"/>
              <a:t>s</a:t>
            </a:r>
            <a:r>
              <a:rPr lang="en-GB" dirty="0" smtClean="0"/>
              <a:t>mall landscape </a:t>
            </a:r>
            <a:br>
              <a:rPr lang="en-GB" dirty="0" smtClean="0"/>
            </a:br>
            <a:r>
              <a:rPr lang="en-GB" dirty="0" smtClean="0"/>
              <a:t>view</a:t>
            </a:r>
          </a:p>
        </p:txBody>
      </p:sp>
      <p:sp>
        <p:nvSpPr>
          <p:cNvPr id="15" name="TextBox 14"/>
          <p:cNvSpPr txBox="1"/>
          <p:nvPr/>
        </p:nvSpPr>
        <p:spPr>
          <a:xfrm>
            <a:off x="6298097" y="6248207"/>
            <a:ext cx="3230217" cy="470898"/>
          </a:xfrm>
          <a:prstGeom prst="rect">
            <a:avLst/>
          </a:prstGeom>
          <a:noFill/>
        </p:spPr>
        <p:txBody>
          <a:bodyPr wrap="square" lIns="137160" tIns="109728" rIns="137160" bIns="109728" rtlCol="0">
            <a:spAutoFit/>
          </a:bodyPr>
          <a:lstStyle/>
          <a:p>
            <a:pPr>
              <a:lnSpc>
                <a:spcPct val="90000"/>
              </a:lnSpc>
              <a:spcBef>
                <a:spcPts val="600"/>
              </a:spcBef>
            </a:pPr>
            <a:r>
              <a:rPr lang="en-GB" dirty="0" smtClean="0"/>
              <a:t>large landscape view</a:t>
            </a:r>
          </a:p>
        </p:txBody>
      </p:sp>
    </p:spTree>
    <p:extLst>
      <p:ext uri="{BB962C8B-B14F-4D97-AF65-F5344CB8AC3E}">
        <p14:creationId xmlns:p14="http://schemas.microsoft.com/office/powerpoint/2010/main" val="3297075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Migrating 8.1 universal apps</a:t>
            </a:r>
            <a:endParaRPr lang="en-GB" dirty="0"/>
          </a:p>
        </p:txBody>
      </p:sp>
    </p:spTree>
    <p:extLst>
      <p:ext uri="{BB962C8B-B14F-4D97-AF65-F5344CB8AC3E}">
        <p14:creationId xmlns:p14="http://schemas.microsoft.com/office/powerpoint/2010/main" val="141636165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What about 8.1 Universal apps?</a:t>
            </a:r>
            <a:endParaRPr lang="en-GB" dirty="0"/>
          </a:p>
        </p:txBody>
      </p:sp>
      <p:sp>
        <p:nvSpPr>
          <p:cNvPr id="2" name="Content Placeholder 1"/>
          <p:cNvSpPr>
            <a:spLocks noGrp="1"/>
          </p:cNvSpPr>
          <p:nvPr>
            <p:ph type="body" sz="quarter" idx="10"/>
          </p:nvPr>
        </p:nvSpPr>
        <p:spPr/>
        <p:txBody>
          <a:bodyPr/>
          <a:lstStyle/>
          <a:p>
            <a:pPr marL="742950" indent="-742950">
              <a:buFont typeface="+mj-lt"/>
              <a:buAutoNum type="arabicPeriod"/>
            </a:pPr>
            <a:r>
              <a:rPr lang="en-GB" b="1" dirty="0" smtClean="0">
                <a:solidFill>
                  <a:schemeClr val="tx1"/>
                </a:solidFill>
              </a:rPr>
              <a:t>Choose one head to port</a:t>
            </a:r>
            <a:br>
              <a:rPr lang="en-GB" b="1" dirty="0" smtClean="0">
                <a:solidFill>
                  <a:schemeClr val="tx1"/>
                </a:solidFill>
              </a:rPr>
            </a:br>
            <a:r>
              <a:rPr lang="en-GB" sz="2800" dirty="0" smtClean="0"/>
              <a:t>Phone </a:t>
            </a:r>
            <a:r>
              <a:rPr lang="en-GB" sz="2800" dirty="0"/>
              <a:t>or PC/Tablet</a:t>
            </a:r>
          </a:p>
          <a:p>
            <a:pPr marL="742950" indent="-742950">
              <a:buFont typeface="+mj-lt"/>
              <a:buAutoNum type="arabicPeriod"/>
            </a:pPr>
            <a:r>
              <a:rPr lang="en-GB" b="1" dirty="0" smtClean="0">
                <a:solidFill>
                  <a:schemeClr val="tx1"/>
                </a:solidFill>
              </a:rPr>
              <a:t>Merge UI from other head into adaptive UI</a:t>
            </a:r>
            <a:br>
              <a:rPr lang="en-GB" b="1" dirty="0" smtClean="0">
                <a:solidFill>
                  <a:schemeClr val="tx1"/>
                </a:solidFill>
              </a:rPr>
            </a:br>
            <a:r>
              <a:rPr lang="en-GB" sz="2800" dirty="0" smtClean="0"/>
              <a:t>Phone and PC/Tablet UI combined in the UAP project</a:t>
            </a:r>
            <a:endParaRPr lang="en-GB" sz="2800" dirty="0"/>
          </a:p>
          <a:p>
            <a:pPr marL="742950" indent="-742950">
              <a:buFont typeface="+mj-lt"/>
              <a:buAutoNum type="arabicPeriod"/>
            </a:pPr>
            <a:r>
              <a:rPr lang="en-GB" b="1" dirty="0" smtClean="0">
                <a:solidFill>
                  <a:schemeClr val="tx1"/>
                </a:solidFill>
              </a:rPr>
              <a:t>Choose what to do with Shared</a:t>
            </a:r>
            <a:br>
              <a:rPr lang="en-GB" b="1" dirty="0" smtClean="0">
                <a:solidFill>
                  <a:schemeClr val="tx1"/>
                </a:solidFill>
              </a:rPr>
            </a:br>
            <a:r>
              <a:rPr lang="en-GB" sz="2800" dirty="0" err="1" smtClean="0">
                <a:solidFill>
                  <a:srgbClr val="0078D7"/>
                </a:solidFill>
              </a:rPr>
              <a:t>Shared</a:t>
            </a:r>
            <a:r>
              <a:rPr lang="en-GB" sz="2800" dirty="0" smtClean="0">
                <a:solidFill>
                  <a:srgbClr val="0078D7"/>
                </a:solidFill>
              </a:rPr>
              <a:t> or merged</a:t>
            </a:r>
            <a:endParaRPr lang="en-GB" b="1" dirty="0" smtClean="0">
              <a:solidFill>
                <a:schemeClr val="tx1"/>
              </a:solidFill>
            </a:endParaRPr>
          </a:p>
          <a:p>
            <a:endParaRPr lang="en-GB" dirty="0" smtClean="0">
              <a:solidFill>
                <a:schemeClr val="tx1"/>
              </a:solidFill>
            </a:endParaRPr>
          </a:p>
        </p:txBody>
      </p:sp>
    </p:spTree>
    <p:extLst>
      <p:ext uri="{BB962C8B-B14F-4D97-AF65-F5344CB8AC3E}">
        <p14:creationId xmlns:p14="http://schemas.microsoft.com/office/powerpoint/2010/main" val="32735689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GB" b="1" dirty="0">
                <a:solidFill>
                  <a:schemeClr val="tx1"/>
                </a:solidFill>
              </a:rPr>
              <a:t>If you keep a Shared </a:t>
            </a:r>
            <a:r>
              <a:rPr lang="en-GB" b="1" dirty="0" smtClean="0">
                <a:solidFill>
                  <a:schemeClr val="tx1"/>
                </a:solidFill>
              </a:rPr>
              <a:t>project</a:t>
            </a:r>
            <a:br>
              <a:rPr lang="en-GB" b="1" dirty="0" smtClean="0">
                <a:solidFill>
                  <a:schemeClr val="tx1"/>
                </a:solidFill>
              </a:rPr>
            </a:br>
            <a:endParaRPr lang="en-GB" sz="1200" b="1" dirty="0">
              <a:solidFill>
                <a:schemeClr val="tx1"/>
              </a:solidFill>
            </a:endParaRPr>
          </a:p>
          <a:p>
            <a:pPr marL="742950" indent="-742950">
              <a:spcBef>
                <a:spcPts val="0"/>
              </a:spcBef>
              <a:buAutoNum type="arabicPeriod"/>
            </a:pPr>
            <a:r>
              <a:rPr lang="en-GB" dirty="0">
                <a:solidFill>
                  <a:schemeClr val="tx1"/>
                </a:solidFill>
              </a:rPr>
              <a:t>WINDOWS_APP</a:t>
            </a:r>
          </a:p>
          <a:p>
            <a:pPr marL="742950" indent="-742950">
              <a:spcBef>
                <a:spcPts val="0"/>
              </a:spcBef>
              <a:buAutoNum type="arabicPeriod"/>
            </a:pPr>
            <a:r>
              <a:rPr lang="en-GB" dirty="0">
                <a:solidFill>
                  <a:schemeClr val="tx1"/>
                </a:solidFill>
              </a:rPr>
              <a:t>WINDOWS_PHONE_APP</a:t>
            </a:r>
          </a:p>
          <a:p>
            <a:pPr marL="742950" indent="-742950">
              <a:spcBef>
                <a:spcPts val="0"/>
              </a:spcBef>
              <a:buAutoNum type="arabicPeriod"/>
            </a:pPr>
            <a:r>
              <a:rPr lang="en-GB" dirty="0" smtClean="0">
                <a:solidFill>
                  <a:schemeClr val="tx1"/>
                </a:solidFill>
              </a:rPr>
              <a:t>WINDOWS_UAP (new)</a:t>
            </a:r>
          </a:p>
          <a:p>
            <a:pPr marL="742950" lvl="1" indent="-742950">
              <a:spcBef>
                <a:spcPts val="0"/>
              </a:spcBef>
              <a:buFont typeface="Arial" panose="020B0604020202020204" pitchFamily="34" charset="0"/>
              <a:buChar char="•"/>
            </a:pPr>
            <a:r>
              <a:rPr lang="en-GB" dirty="0" smtClean="0"/>
              <a:t>You will still need to test for API support</a:t>
            </a:r>
            <a:endParaRPr lang="en-GB" dirty="0" smtClean="0">
              <a:solidFill>
                <a:schemeClr val="tx1"/>
              </a:solidFill>
            </a:endParaRPr>
          </a:p>
          <a:p>
            <a:r>
              <a:rPr lang="en-GB" b="1" dirty="0" smtClean="0">
                <a:solidFill>
                  <a:schemeClr val="tx1"/>
                </a:solidFill>
              </a:rPr>
              <a:t>If you don’t keep a Shared project</a:t>
            </a:r>
            <a:br>
              <a:rPr lang="en-GB" b="1" dirty="0" smtClean="0">
                <a:solidFill>
                  <a:schemeClr val="tx1"/>
                </a:solidFill>
              </a:rPr>
            </a:br>
            <a:endParaRPr lang="en-GB" sz="1200" b="1" dirty="0" smtClean="0">
              <a:solidFill>
                <a:schemeClr val="tx1"/>
              </a:solidFill>
            </a:endParaRPr>
          </a:p>
          <a:p>
            <a:pPr marL="742950" indent="-742950">
              <a:spcBef>
                <a:spcPts val="0"/>
              </a:spcBef>
              <a:buAutoNum type="arabicPeriod"/>
            </a:pPr>
            <a:r>
              <a:rPr lang="en-GB" dirty="0" smtClean="0">
                <a:solidFill>
                  <a:schemeClr val="tx1"/>
                </a:solidFill>
              </a:rPr>
              <a:t>You are only targeting Windows 10</a:t>
            </a:r>
          </a:p>
          <a:p>
            <a:pPr marL="742950" indent="-742950">
              <a:spcBef>
                <a:spcPts val="0"/>
              </a:spcBef>
              <a:buAutoNum type="arabicPeriod"/>
            </a:pPr>
            <a:r>
              <a:rPr lang="en-GB" sz="3600" dirty="0" smtClean="0">
                <a:solidFill>
                  <a:schemeClr val="tx1"/>
                </a:solidFill>
              </a:rPr>
              <a:t>Replace #if conditional compilation with adaptive code: </a:t>
            </a:r>
            <a:r>
              <a:rPr lang="en-GB" sz="3200" dirty="0" err="1" smtClean="0">
                <a:solidFill>
                  <a:schemeClr val="tx1"/>
                </a:solidFill>
                <a:latin typeface="Consolas" panose="020B0609020204030204" pitchFamily="49" charset="0"/>
                <a:cs typeface="Consolas" panose="020B0609020204030204" pitchFamily="49" charset="0"/>
              </a:rPr>
              <a:t>Windows.Foundation.Metadata.ApiInformation</a:t>
            </a:r>
            <a:endParaRPr lang="en-GB" sz="3600" dirty="0">
              <a:solidFill>
                <a:schemeClr val="tx1"/>
              </a:solidFill>
              <a:latin typeface="Consolas" panose="020B0609020204030204" pitchFamily="49" charset="0"/>
              <a:cs typeface="Consolas" panose="020B0609020204030204" pitchFamily="49" charset="0"/>
            </a:endParaRPr>
          </a:p>
        </p:txBody>
      </p:sp>
      <p:sp>
        <p:nvSpPr>
          <p:cNvPr id="3" name="Title 2"/>
          <p:cNvSpPr>
            <a:spLocks noGrp="1"/>
          </p:cNvSpPr>
          <p:nvPr>
            <p:ph type="title"/>
          </p:nvPr>
        </p:nvSpPr>
        <p:spPr/>
        <p:txBody>
          <a:bodyPr/>
          <a:lstStyle/>
          <a:p>
            <a:r>
              <a:rPr lang="en-GB" dirty="0" smtClean="0"/>
              <a:t>What to do with your Shared project?</a:t>
            </a:r>
            <a:endParaRPr lang="en-GB" dirty="0"/>
          </a:p>
        </p:txBody>
      </p:sp>
    </p:spTree>
    <p:extLst>
      <p:ext uri="{BB962C8B-B14F-4D97-AF65-F5344CB8AC3E}">
        <p14:creationId xmlns:p14="http://schemas.microsoft.com/office/powerpoint/2010/main" val="186226382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Review</a:t>
            </a:r>
            <a:endParaRPr lang="en-GB" dirty="0"/>
          </a:p>
        </p:txBody>
      </p:sp>
      <p:sp>
        <p:nvSpPr>
          <p:cNvPr id="4" name="Text Placeholder 3"/>
          <p:cNvSpPr>
            <a:spLocks noGrp="1"/>
          </p:cNvSpPr>
          <p:nvPr>
            <p:ph type="body" sz="quarter" idx="10"/>
          </p:nvPr>
        </p:nvSpPr>
        <p:spPr/>
        <p:txBody>
          <a:bodyPr/>
          <a:lstStyle/>
          <a:p>
            <a:r>
              <a:rPr lang="en-US" dirty="0" smtClean="0"/>
              <a:t>Migration Paths to </a:t>
            </a:r>
            <a:r>
              <a:rPr lang="en-US" dirty="0"/>
              <a:t>W</a:t>
            </a:r>
            <a:r>
              <a:rPr lang="en-US" dirty="0" smtClean="0"/>
              <a:t>indows 10</a:t>
            </a:r>
            <a:endParaRPr lang="en-US" dirty="0"/>
          </a:p>
          <a:p>
            <a:pPr lvl="1"/>
            <a:r>
              <a:rPr lang="en-US" dirty="0" smtClean="0"/>
              <a:t>Windows 8.0/8.1 Store Apps</a:t>
            </a:r>
            <a:endParaRPr lang="en-US" dirty="0"/>
          </a:p>
          <a:p>
            <a:pPr lvl="1"/>
            <a:r>
              <a:rPr lang="en-US" dirty="0" smtClean="0"/>
              <a:t>Windows Phone 8.1 Store Apps (WinRT)</a:t>
            </a:r>
          </a:p>
          <a:p>
            <a:pPr lvl="1"/>
            <a:r>
              <a:rPr lang="en-US" dirty="0" smtClean="0"/>
              <a:t>Windows 8.1 Universal Apps</a:t>
            </a:r>
          </a:p>
          <a:p>
            <a:pPr lvl="1"/>
            <a:r>
              <a:rPr lang="en-US" dirty="0" smtClean="0"/>
              <a:t>Windows Phone Silverlight Apps</a:t>
            </a:r>
          </a:p>
          <a:p>
            <a:r>
              <a:rPr lang="en-US" dirty="0"/>
              <a:t>Migrating a Windows </a:t>
            </a:r>
            <a:r>
              <a:rPr lang="en-US" dirty="0" smtClean="0"/>
              <a:t>8.1/Windows </a:t>
            </a:r>
            <a:r>
              <a:rPr lang="en-US" dirty="0"/>
              <a:t>Phone 8.1 Project</a:t>
            </a:r>
          </a:p>
          <a:p>
            <a:pPr lvl="1"/>
            <a:r>
              <a:rPr lang="en-US" dirty="0" smtClean="0"/>
              <a:t>Upgrade Utility</a:t>
            </a:r>
            <a:endParaRPr lang="en-US" dirty="0"/>
          </a:p>
          <a:p>
            <a:pPr lvl="1"/>
            <a:r>
              <a:rPr lang="en-US" dirty="0" smtClean="0"/>
              <a:t>Additional Migration Steps</a:t>
            </a:r>
          </a:p>
          <a:p>
            <a:r>
              <a:rPr lang="en-US" dirty="0" smtClean="0"/>
              <a:t>Migrating 8.1 Universal Apps</a:t>
            </a:r>
            <a:endParaRPr lang="en-US" dirty="0"/>
          </a:p>
          <a:p>
            <a:pPr lvl="1"/>
            <a:r>
              <a:rPr lang="en-US" dirty="0" smtClean="0"/>
              <a:t>Migrating Universal Apps</a:t>
            </a:r>
            <a:endParaRPr lang="en-US" dirty="0"/>
          </a:p>
          <a:p>
            <a:pPr lvl="1"/>
            <a:r>
              <a:rPr lang="en-US" dirty="0" smtClean="0"/>
              <a:t>Handling the Shared Project</a:t>
            </a:r>
            <a:endParaRPr lang="en-US" dirty="0"/>
          </a:p>
          <a:p>
            <a:pPr lvl="1"/>
            <a:endParaRPr lang="en-US" dirty="0"/>
          </a:p>
        </p:txBody>
      </p:sp>
    </p:spTree>
    <p:extLst>
      <p:ext uri="{BB962C8B-B14F-4D97-AF65-F5344CB8AC3E}">
        <p14:creationId xmlns:p14="http://schemas.microsoft.com/office/powerpoint/2010/main" val="118089491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Further Information</a:t>
            </a:r>
            <a:endParaRPr lang="en-GB" dirty="0"/>
          </a:p>
        </p:txBody>
      </p:sp>
      <p:sp>
        <p:nvSpPr>
          <p:cNvPr id="5" name="Text Placeholder 4"/>
          <p:cNvSpPr>
            <a:spLocks noGrp="1"/>
          </p:cNvSpPr>
          <p:nvPr>
            <p:ph type="body" sz="quarter" idx="10"/>
          </p:nvPr>
        </p:nvSpPr>
        <p:spPr/>
        <p:txBody>
          <a:bodyPr/>
          <a:lstStyle/>
          <a:p>
            <a:r>
              <a:rPr lang="en-GB" dirty="0" smtClean="0"/>
              <a:t>//BUILD/ Session 3-741</a:t>
            </a:r>
          </a:p>
          <a:p>
            <a:r>
              <a:rPr lang="en-GB" sz="3200" dirty="0">
                <a:latin typeface="+mn-lt"/>
              </a:rPr>
              <a:t>Moving to the Universal Windows Platform: Porting an App from Windows 8.1 XAML or Windows Phone Silverlight to Windows </a:t>
            </a:r>
            <a:r>
              <a:rPr lang="en-GB" sz="3200" dirty="0" smtClean="0">
                <a:latin typeface="+mn-lt"/>
              </a:rPr>
              <a:t>10</a:t>
            </a:r>
          </a:p>
          <a:p>
            <a:r>
              <a:rPr lang="en-GB" sz="3200" dirty="0">
                <a:latin typeface="+mn-lt"/>
                <a:hlinkClick r:id="rId2"/>
              </a:rPr>
              <a:t>http://</a:t>
            </a:r>
            <a:r>
              <a:rPr lang="en-GB" sz="3200" dirty="0" smtClean="0">
                <a:latin typeface="+mn-lt"/>
                <a:hlinkClick r:id="rId2"/>
              </a:rPr>
              <a:t>channel9.msdn.com/Events/Build/2015/3-741</a:t>
            </a:r>
            <a:r>
              <a:rPr lang="en-GB" sz="3200" dirty="0" smtClean="0">
                <a:latin typeface="+mn-lt"/>
              </a:rPr>
              <a:t> </a:t>
            </a:r>
            <a:endParaRPr lang="en-GB" sz="3200" dirty="0">
              <a:latin typeface="+mn-lt"/>
            </a:endParaRPr>
          </a:p>
        </p:txBody>
      </p:sp>
    </p:spTree>
    <p:extLst>
      <p:ext uri="{BB962C8B-B14F-4D97-AF65-F5344CB8AC3E}">
        <p14:creationId xmlns:p14="http://schemas.microsoft.com/office/powerpoint/2010/main" val="247501357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48994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Migration Paths to Windows 10</a:t>
            </a:r>
            <a:endParaRPr lang="en-US" dirty="0"/>
          </a:p>
        </p:txBody>
      </p:sp>
    </p:spTree>
    <p:extLst>
      <p:ext uri="{BB962C8B-B14F-4D97-AF65-F5344CB8AC3E}">
        <p14:creationId xmlns:p14="http://schemas.microsoft.com/office/powerpoint/2010/main" val="398949233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Windows 8.0/8.1 Store Apps</a:t>
            </a:r>
            <a:endParaRPr lang="en-GB" dirty="0"/>
          </a:p>
        </p:txBody>
      </p:sp>
      <p:grpSp>
        <p:nvGrpSpPr>
          <p:cNvPr id="30" name="Group 29"/>
          <p:cNvGrpSpPr/>
          <p:nvPr/>
        </p:nvGrpSpPr>
        <p:grpSpPr>
          <a:xfrm>
            <a:off x="1329433" y="2403978"/>
            <a:ext cx="9771817" cy="2955922"/>
            <a:chOff x="1760973" y="2403978"/>
            <a:chExt cx="9771817" cy="2955922"/>
          </a:xfrm>
        </p:grpSpPr>
        <p:sp>
          <p:nvSpPr>
            <p:cNvPr id="12" name="TextBox 11"/>
            <p:cNvSpPr txBox="1"/>
            <p:nvPr/>
          </p:nvSpPr>
          <p:spPr>
            <a:xfrm>
              <a:off x="1760973" y="4990568"/>
              <a:ext cx="1404808" cy="369332"/>
            </a:xfrm>
            <a:prstGeom prst="rect">
              <a:avLst/>
            </a:prstGeom>
            <a:noFill/>
          </p:spPr>
          <p:txBody>
            <a:bodyPr wrap="none" rtlCol="0">
              <a:spAutoFit/>
            </a:bodyPr>
            <a:lstStyle/>
            <a:p>
              <a:r>
                <a:rPr lang="en-GB" dirty="0" smtClean="0"/>
                <a:t>Windows 8.0</a:t>
              </a:r>
              <a:endParaRPr lang="en-GB" dirty="0"/>
            </a:p>
          </p:txBody>
        </p:sp>
        <p:sp>
          <p:nvSpPr>
            <p:cNvPr id="16" name="Right Arrow 15"/>
            <p:cNvSpPr/>
            <p:nvPr/>
          </p:nvSpPr>
          <p:spPr>
            <a:xfrm>
              <a:off x="4008814" y="2528849"/>
              <a:ext cx="3296861" cy="734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t>Minimal code update required</a:t>
              </a:r>
              <a:endParaRPr lang="en-GB" sz="1400" b="1" dirty="0"/>
            </a:p>
          </p:txBody>
        </p:sp>
        <p:sp>
          <p:nvSpPr>
            <p:cNvPr id="18" name="Right Arrow 17"/>
            <p:cNvSpPr/>
            <p:nvPr/>
          </p:nvSpPr>
          <p:spPr>
            <a:xfrm>
              <a:off x="4008814" y="3478379"/>
              <a:ext cx="3296861" cy="734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t>Responsive UX Design/Implementation</a:t>
              </a:r>
              <a:endParaRPr lang="en-GB" sz="1400" b="1" dirty="0"/>
            </a:p>
          </p:txBody>
        </p:sp>
        <p:grpSp>
          <p:nvGrpSpPr>
            <p:cNvPr id="29" name="Group 28"/>
            <p:cNvGrpSpPr/>
            <p:nvPr/>
          </p:nvGrpSpPr>
          <p:grpSpPr>
            <a:xfrm>
              <a:off x="7359296" y="3522125"/>
              <a:ext cx="1215837" cy="1184120"/>
              <a:chOff x="7185213" y="1892624"/>
              <a:chExt cx="3339912" cy="3252785"/>
            </a:xfrm>
          </p:grpSpPr>
          <p:pic>
            <p:nvPicPr>
              <p:cNvPr id="20" name="Pho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5213" y="1892624"/>
                <a:ext cx="3339912" cy="3252785"/>
              </a:xfrm>
              <a:prstGeom prst="rect">
                <a:avLst/>
              </a:prstGeom>
            </p:spPr>
          </p:pic>
          <p:sp>
            <p:nvSpPr>
              <p:cNvPr id="22" name="Windows Flag"/>
              <p:cNvSpPr>
                <a:spLocks noEditPoints="1"/>
              </p:cNvSpPr>
              <p:nvPr/>
            </p:nvSpPr>
            <p:spPr bwMode="auto">
              <a:xfrm>
                <a:off x="8279892" y="2929868"/>
                <a:ext cx="816997" cy="820242"/>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smtClean="0">
                  <a:ln>
                    <a:noFill/>
                  </a:ln>
                  <a:solidFill>
                    <a:srgbClr val="FFFFFF"/>
                  </a:solidFill>
                  <a:effectLst/>
                  <a:uLnTx/>
                  <a:uFillTx/>
                </a:endParaRPr>
              </a:p>
            </p:txBody>
          </p:sp>
        </p:grpSp>
        <p:sp>
          <p:nvSpPr>
            <p:cNvPr id="23" name="TextBox 22"/>
            <p:cNvSpPr txBox="1"/>
            <p:nvPr/>
          </p:nvSpPr>
          <p:spPr>
            <a:xfrm>
              <a:off x="9076452" y="4990568"/>
              <a:ext cx="1347100" cy="369332"/>
            </a:xfrm>
            <a:prstGeom prst="rect">
              <a:avLst/>
            </a:prstGeom>
            <a:noFill/>
          </p:spPr>
          <p:txBody>
            <a:bodyPr wrap="none" rtlCol="0">
              <a:spAutoFit/>
            </a:bodyPr>
            <a:lstStyle/>
            <a:p>
              <a:r>
                <a:rPr lang="en-GB" dirty="0" smtClean="0"/>
                <a:t>Windows 10</a:t>
              </a:r>
              <a:endParaRPr lang="en-GB" dirty="0"/>
            </a:p>
          </p:txBody>
        </p:sp>
        <p:grpSp>
          <p:nvGrpSpPr>
            <p:cNvPr id="28" name="Group 27"/>
            <p:cNvGrpSpPr/>
            <p:nvPr/>
          </p:nvGrpSpPr>
          <p:grpSpPr>
            <a:xfrm>
              <a:off x="7967214" y="2403978"/>
              <a:ext cx="3565576" cy="2279633"/>
              <a:chOff x="2376161" y="2718054"/>
              <a:chExt cx="925305" cy="591589"/>
            </a:xfrm>
          </p:grpSpPr>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2376161" y="2718054"/>
                <a:ext cx="925305" cy="591589"/>
              </a:xfrm>
              <a:custGeom>
                <a:avLst/>
                <a:gdLst>
                  <a:gd name="connsiteX0" fmla="*/ 256927 w 1579608"/>
                  <a:gd name="connsiteY0" fmla="*/ 66057 h 1009913"/>
                  <a:gd name="connsiteX1" fmla="*/ 256927 w 1579608"/>
                  <a:gd name="connsiteY1" fmla="*/ 682900 h 1009913"/>
                  <a:gd name="connsiteX2" fmla="*/ 1356925 w 1579608"/>
                  <a:gd name="connsiteY2" fmla="*/ 682900 h 1009913"/>
                  <a:gd name="connsiteX3" fmla="*/ 1356925 w 1579608"/>
                  <a:gd name="connsiteY3" fmla="*/ 66057 h 1009913"/>
                  <a:gd name="connsiteX4" fmla="*/ 0 w 1579608"/>
                  <a:gd name="connsiteY4" fmla="*/ 0 h 1009913"/>
                  <a:gd name="connsiteX5" fmla="*/ 1579608 w 1579608"/>
                  <a:gd name="connsiteY5" fmla="*/ 0 h 1009913"/>
                  <a:gd name="connsiteX6" fmla="*/ 1579608 w 1579608"/>
                  <a:gd name="connsiteY6" fmla="*/ 1009913 h 1009913"/>
                  <a:gd name="connsiteX7" fmla="*/ 0 w 1579608"/>
                  <a:gd name="connsiteY7" fmla="*/ 1009913 h 100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9608" h="1009913">
                    <a:moveTo>
                      <a:pt x="256927" y="66057"/>
                    </a:moveTo>
                    <a:lnTo>
                      <a:pt x="256927" y="682900"/>
                    </a:lnTo>
                    <a:lnTo>
                      <a:pt x="1356925" y="682900"/>
                    </a:lnTo>
                    <a:lnTo>
                      <a:pt x="1356925" y="66057"/>
                    </a:lnTo>
                    <a:close/>
                    <a:moveTo>
                      <a:pt x="0" y="0"/>
                    </a:moveTo>
                    <a:lnTo>
                      <a:pt x="1579608" y="0"/>
                    </a:lnTo>
                    <a:lnTo>
                      <a:pt x="1579608" y="1009913"/>
                    </a:lnTo>
                    <a:lnTo>
                      <a:pt x="0" y="1009913"/>
                    </a:lnTo>
                    <a:close/>
                  </a:path>
                </a:pathLst>
              </a:custGeom>
            </p:spPr>
          </p:pic>
          <p:pic>
            <p:nvPicPr>
              <p:cNvPr id="26" name="Laptop"/>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526664" y="2756830"/>
                <a:ext cx="644358" cy="361336"/>
              </a:xfrm>
              <a:prstGeom prst="rect">
                <a:avLst/>
              </a:prstGeom>
            </p:spPr>
          </p:pic>
          <p:sp>
            <p:nvSpPr>
              <p:cNvPr id="27" name="Windows Flag"/>
              <p:cNvSpPr>
                <a:spLocks noEditPoints="1"/>
              </p:cNvSpPr>
              <p:nvPr/>
            </p:nvSpPr>
            <p:spPr bwMode="auto">
              <a:xfrm>
                <a:off x="2750017" y="2834216"/>
                <a:ext cx="204090" cy="204900"/>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smtClean="0">
                  <a:ln>
                    <a:noFill/>
                  </a:ln>
                  <a:solidFill>
                    <a:srgbClr val="FFFFFF"/>
                  </a:solidFill>
                  <a:effectLst/>
                  <a:uLnTx/>
                  <a:uFillTx/>
                </a:endParaRPr>
              </a:p>
            </p:txBody>
          </p:sp>
        </p:grpSp>
      </p:grpSp>
      <p:sp>
        <p:nvSpPr>
          <p:cNvPr id="31" name="Windows Flag"/>
          <p:cNvSpPr>
            <a:spLocks noEditPoints="1"/>
          </p:cNvSpPr>
          <p:nvPr/>
        </p:nvSpPr>
        <p:spPr bwMode="auto">
          <a:xfrm>
            <a:off x="2204407" y="2968456"/>
            <a:ext cx="786442" cy="789563"/>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smtClean="0">
              <a:ln>
                <a:noFill/>
              </a:ln>
              <a:solidFill>
                <a:srgbClr val="FFFFFF"/>
              </a:solidFill>
              <a:effectLst/>
              <a:uLnTx/>
              <a:uFillTx/>
            </a:endParaRPr>
          </a:p>
        </p:txBody>
      </p:sp>
      <p:pic>
        <p:nvPicPr>
          <p:cNvPr id="34"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380" y="2557733"/>
            <a:ext cx="2552287" cy="16013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8431501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5487"/>
            <a:ext cx="11846561" cy="982133"/>
          </a:xfrm>
        </p:spPr>
        <p:txBody>
          <a:bodyPr/>
          <a:lstStyle/>
          <a:p>
            <a:r>
              <a:rPr lang="en-GB" dirty="0" smtClean="0"/>
              <a:t>Windows Phone 8.1 Store Apps (WinRT)</a:t>
            </a:r>
            <a:endParaRPr lang="en-GB" dirty="0"/>
          </a:p>
        </p:txBody>
      </p:sp>
      <p:grpSp>
        <p:nvGrpSpPr>
          <p:cNvPr id="30" name="Group 29"/>
          <p:cNvGrpSpPr/>
          <p:nvPr/>
        </p:nvGrpSpPr>
        <p:grpSpPr>
          <a:xfrm>
            <a:off x="1400776" y="1673568"/>
            <a:ext cx="9581206" cy="3032677"/>
            <a:chOff x="1951584" y="1673568"/>
            <a:chExt cx="9581206" cy="3032677"/>
          </a:xfrm>
        </p:grpSpPr>
        <p:sp>
          <p:nvSpPr>
            <p:cNvPr id="12" name="TextBox 11"/>
            <p:cNvSpPr txBox="1"/>
            <p:nvPr/>
          </p:nvSpPr>
          <p:spPr>
            <a:xfrm>
              <a:off x="1951584" y="1673568"/>
              <a:ext cx="2057230" cy="369332"/>
            </a:xfrm>
            <a:prstGeom prst="rect">
              <a:avLst/>
            </a:prstGeom>
            <a:noFill/>
          </p:spPr>
          <p:txBody>
            <a:bodyPr wrap="none" rtlCol="0">
              <a:spAutoFit/>
            </a:bodyPr>
            <a:lstStyle/>
            <a:p>
              <a:r>
                <a:rPr lang="en-GB" dirty="0" smtClean="0"/>
                <a:t>Windows Phone 8.1</a:t>
              </a:r>
              <a:endParaRPr lang="en-GB" dirty="0"/>
            </a:p>
          </p:txBody>
        </p:sp>
        <p:sp>
          <p:nvSpPr>
            <p:cNvPr id="16" name="Right Arrow 15"/>
            <p:cNvSpPr/>
            <p:nvPr/>
          </p:nvSpPr>
          <p:spPr>
            <a:xfrm>
              <a:off x="4008814" y="2528849"/>
              <a:ext cx="3296861" cy="734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t>Minor code updates for UAP APIs</a:t>
              </a:r>
              <a:endParaRPr lang="en-GB" sz="1400" b="1" dirty="0"/>
            </a:p>
          </p:txBody>
        </p:sp>
        <p:sp>
          <p:nvSpPr>
            <p:cNvPr id="18" name="Right Arrow 17"/>
            <p:cNvSpPr/>
            <p:nvPr/>
          </p:nvSpPr>
          <p:spPr>
            <a:xfrm>
              <a:off x="4008814" y="3478379"/>
              <a:ext cx="3296861" cy="734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t>Design UX for multiple form factors</a:t>
              </a:r>
              <a:endParaRPr lang="en-GB" sz="1400" b="1" dirty="0"/>
            </a:p>
          </p:txBody>
        </p:sp>
        <p:grpSp>
          <p:nvGrpSpPr>
            <p:cNvPr id="29" name="Group 28"/>
            <p:cNvGrpSpPr/>
            <p:nvPr/>
          </p:nvGrpSpPr>
          <p:grpSpPr>
            <a:xfrm>
              <a:off x="7359296" y="3522125"/>
              <a:ext cx="1215837" cy="1184120"/>
              <a:chOff x="7185213" y="1892624"/>
              <a:chExt cx="3339912" cy="3252785"/>
            </a:xfrm>
          </p:grpSpPr>
          <p:pic>
            <p:nvPicPr>
              <p:cNvPr id="20" name="Pho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5213" y="1892624"/>
                <a:ext cx="3339912" cy="3252785"/>
              </a:xfrm>
              <a:prstGeom prst="rect">
                <a:avLst/>
              </a:prstGeom>
            </p:spPr>
          </p:pic>
          <p:sp>
            <p:nvSpPr>
              <p:cNvPr id="22" name="Windows Flag"/>
              <p:cNvSpPr>
                <a:spLocks noEditPoints="1"/>
              </p:cNvSpPr>
              <p:nvPr/>
            </p:nvSpPr>
            <p:spPr bwMode="auto">
              <a:xfrm>
                <a:off x="8279892" y="2929868"/>
                <a:ext cx="816997" cy="820242"/>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smtClean="0">
                  <a:ln>
                    <a:noFill/>
                  </a:ln>
                  <a:solidFill>
                    <a:srgbClr val="FFFFFF"/>
                  </a:solidFill>
                  <a:effectLst/>
                  <a:uLnTx/>
                  <a:uFillTx/>
                </a:endParaRPr>
              </a:p>
            </p:txBody>
          </p:sp>
        </p:grpSp>
        <p:sp>
          <p:nvSpPr>
            <p:cNvPr id="23" name="TextBox 22"/>
            <p:cNvSpPr txBox="1"/>
            <p:nvPr/>
          </p:nvSpPr>
          <p:spPr>
            <a:xfrm>
              <a:off x="8847175" y="1675874"/>
              <a:ext cx="1347100" cy="369332"/>
            </a:xfrm>
            <a:prstGeom prst="rect">
              <a:avLst/>
            </a:prstGeom>
            <a:noFill/>
          </p:spPr>
          <p:txBody>
            <a:bodyPr wrap="none" rtlCol="0">
              <a:spAutoFit/>
            </a:bodyPr>
            <a:lstStyle/>
            <a:p>
              <a:r>
                <a:rPr lang="en-GB" dirty="0" smtClean="0"/>
                <a:t>Windows 10</a:t>
              </a:r>
              <a:endParaRPr lang="en-GB" dirty="0"/>
            </a:p>
          </p:txBody>
        </p:sp>
        <p:grpSp>
          <p:nvGrpSpPr>
            <p:cNvPr id="28" name="Group 27"/>
            <p:cNvGrpSpPr/>
            <p:nvPr/>
          </p:nvGrpSpPr>
          <p:grpSpPr>
            <a:xfrm>
              <a:off x="7967214" y="2403978"/>
              <a:ext cx="3565576" cy="2279633"/>
              <a:chOff x="2376161" y="2718054"/>
              <a:chExt cx="925305" cy="591589"/>
            </a:xfrm>
          </p:grpSpPr>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2376161" y="2718054"/>
                <a:ext cx="925305" cy="591589"/>
              </a:xfrm>
              <a:custGeom>
                <a:avLst/>
                <a:gdLst>
                  <a:gd name="connsiteX0" fmla="*/ 256927 w 1579608"/>
                  <a:gd name="connsiteY0" fmla="*/ 66057 h 1009913"/>
                  <a:gd name="connsiteX1" fmla="*/ 256927 w 1579608"/>
                  <a:gd name="connsiteY1" fmla="*/ 682900 h 1009913"/>
                  <a:gd name="connsiteX2" fmla="*/ 1356925 w 1579608"/>
                  <a:gd name="connsiteY2" fmla="*/ 682900 h 1009913"/>
                  <a:gd name="connsiteX3" fmla="*/ 1356925 w 1579608"/>
                  <a:gd name="connsiteY3" fmla="*/ 66057 h 1009913"/>
                  <a:gd name="connsiteX4" fmla="*/ 0 w 1579608"/>
                  <a:gd name="connsiteY4" fmla="*/ 0 h 1009913"/>
                  <a:gd name="connsiteX5" fmla="*/ 1579608 w 1579608"/>
                  <a:gd name="connsiteY5" fmla="*/ 0 h 1009913"/>
                  <a:gd name="connsiteX6" fmla="*/ 1579608 w 1579608"/>
                  <a:gd name="connsiteY6" fmla="*/ 1009913 h 1009913"/>
                  <a:gd name="connsiteX7" fmla="*/ 0 w 1579608"/>
                  <a:gd name="connsiteY7" fmla="*/ 1009913 h 100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9608" h="1009913">
                    <a:moveTo>
                      <a:pt x="256927" y="66057"/>
                    </a:moveTo>
                    <a:lnTo>
                      <a:pt x="256927" y="682900"/>
                    </a:lnTo>
                    <a:lnTo>
                      <a:pt x="1356925" y="682900"/>
                    </a:lnTo>
                    <a:lnTo>
                      <a:pt x="1356925" y="66057"/>
                    </a:lnTo>
                    <a:close/>
                    <a:moveTo>
                      <a:pt x="0" y="0"/>
                    </a:moveTo>
                    <a:lnTo>
                      <a:pt x="1579608" y="0"/>
                    </a:lnTo>
                    <a:lnTo>
                      <a:pt x="1579608" y="1009913"/>
                    </a:lnTo>
                    <a:lnTo>
                      <a:pt x="0" y="1009913"/>
                    </a:lnTo>
                    <a:close/>
                  </a:path>
                </a:pathLst>
              </a:custGeom>
            </p:spPr>
          </p:pic>
          <p:pic>
            <p:nvPicPr>
              <p:cNvPr id="26" name="Laptop"/>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526664" y="2756830"/>
                <a:ext cx="644358" cy="361336"/>
              </a:xfrm>
              <a:prstGeom prst="rect">
                <a:avLst/>
              </a:prstGeom>
            </p:spPr>
          </p:pic>
          <p:sp>
            <p:nvSpPr>
              <p:cNvPr id="27" name="Windows Flag"/>
              <p:cNvSpPr>
                <a:spLocks noEditPoints="1"/>
              </p:cNvSpPr>
              <p:nvPr/>
            </p:nvSpPr>
            <p:spPr bwMode="auto">
              <a:xfrm>
                <a:off x="2750017" y="2834216"/>
                <a:ext cx="204090" cy="204900"/>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smtClean="0">
                  <a:ln>
                    <a:noFill/>
                  </a:ln>
                  <a:solidFill>
                    <a:srgbClr val="FFFFFF"/>
                  </a:solidFill>
                  <a:effectLst/>
                  <a:uLnTx/>
                  <a:uFillTx/>
                </a:endParaRPr>
              </a:p>
            </p:txBody>
          </p:sp>
        </p:grpSp>
      </p:grpSp>
      <p:sp>
        <p:nvSpPr>
          <p:cNvPr id="31" name="Windows Flag"/>
          <p:cNvSpPr>
            <a:spLocks noEditPoints="1"/>
          </p:cNvSpPr>
          <p:nvPr/>
        </p:nvSpPr>
        <p:spPr bwMode="auto">
          <a:xfrm>
            <a:off x="2085139" y="2968456"/>
            <a:ext cx="786442" cy="789563"/>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smtClean="0">
              <a:ln>
                <a:noFill/>
              </a:ln>
              <a:solidFill>
                <a:srgbClr val="FFFFFF"/>
              </a:solidFill>
              <a:effectLst/>
              <a:uLnTx/>
              <a:uFillTx/>
            </a:endParaRPr>
          </a:p>
        </p:txBody>
      </p:sp>
      <p:pic>
        <p:nvPicPr>
          <p:cNvPr id="21"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1573" y="2403978"/>
            <a:ext cx="1026509" cy="19851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2734956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Windows 8.1 Universal Apps</a:t>
            </a:r>
            <a:endParaRPr lang="en-GB" dirty="0"/>
          </a:p>
        </p:txBody>
      </p:sp>
      <p:grpSp>
        <p:nvGrpSpPr>
          <p:cNvPr id="30" name="Group 29"/>
          <p:cNvGrpSpPr/>
          <p:nvPr/>
        </p:nvGrpSpPr>
        <p:grpSpPr>
          <a:xfrm>
            <a:off x="1780009" y="2403978"/>
            <a:ext cx="9619417" cy="2955922"/>
            <a:chOff x="1913373" y="2403978"/>
            <a:chExt cx="9619417" cy="2955922"/>
          </a:xfrm>
        </p:grpSpPr>
        <p:sp>
          <p:nvSpPr>
            <p:cNvPr id="12" name="TextBox 11"/>
            <p:cNvSpPr txBox="1"/>
            <p:nvPr/>
          </p:nvSpPr>
          <p:spPr>
            <a:xfrm>
              <a:off x="1913373" y="4990568"/>
              <a:ext cx="1404808" cy="369332"/>
            </a:xfrm>
            <a:prstGeom prst="rect">
              <a:avLst/>
            </a:prstGeom>
            <a:noFill/>
          </p:spPr>
          <p:txBody>
            <a:bodyPr wrap="none" rtlCol="0">
              <a:spAutoFit/>
            </a:bodyPr>
            <a:lstStyle/>
            <a:p>
              <a:r>
                <a:rPr lang="en-GB" dirty="0" smtClean="0"/>
                <a:t>Windows 8.1</a:t>
              </a:r>
              <a:endParaRPr lang="en-GB" dirty="0"/>
            </a:p>
          </p:txBody>
        </p:sp>
        <p:sp>
          <p:nvSpPr>
            <p:cNvPr id="16" name="Right Arrow 15"/>
            <p:cNvSpPr/>
            <p:nvPr/>
          </p:nvSpPr>
          <p:spPr>
            <a:xfrm>
              <a:off x="4008814" y="2528849"/>
              <a:ext cx="3296861" cy="734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t>Merge UX</a:t>
              </a:r>
              <a:endParaRPr lang="en-GB" sz="1400" b="1" dirty="0"/>
            </a:p>
          </p:txBody>
        </p:sp>
        <p:sp>
          <p:nvSpPr>
            <p:cNvPr id="18" name="Right Arrow 17"/>
            <p:cNvSpPr/>
            <p:nvPr/>
          </p:nvSpPr>
          <p:spPr>
            <a:xfrm>
              <a:off x="4008814" y="3478379"/>
              <a:ext cx="3296861" cy="936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t>Refactor to single code-base &amp; to target UAP APIs</a:t>
              </a:r>
              <a:endParaRPr lang="en-GB" sz="1400" b="1" dirty="0"/>
            </a:p>
          </p:txBody>
        </p:sp>
        <p:grpSp>
          <p:nvGrpSpPr>
            <p:cNvPr id="29" name="Group 28"/>
            <p:cNvGrpSpPr/>
            <p:nvPr/>
          </p:nvGrpSpPr>
          <p:grpSpPr>
            <a:xfrm>
              <a:off x="7359296" y="3522125"/>
              <a:ext cx="1215837" cy="1184120"/>
              <a:chOff x="7185213" y="1892624"/>
              <a:chExt cx="3339912" cy="3252785"/>
            </a:xfrm>
          </p:grpSpPr>
          <p:pic>
            <p:nvPicPr>
              <p:cNvPr id="20" name="Pho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5213" y="1892624"/>
                <a:ext cx="3339912" cy="3252785"/>
              </a:xfrm>
              <a:prstGeom prst="rect">
                <a:avLst/>
              </a:prstGeom>
            </p:spPr>
          </p:pic>
          <p:sp>
            <p:nvSpPr>
              <p:cNvPr id="22" name="Windows Flag"/>
              <p:cNvSpPr>
                <a:spLocks noEditPoints="1"/>
              </p:cNvSpPr>
              <p:nvPr/>
            </p:nvSpPr>
            <p:spPr bwMode="auto">
              <a:xfrm>
                <a:off x="8279892" y="2929868"/>
                <a:ext cx="816997" cy="820242"/>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smtClean="0">
                  <a:ln>
                    <a:noFill/>
                  </a:ln>
                  <a:solidFill>
                    <a:srgbClr val="FFFFFF"/>
                  </a:solidFill>
                  <a:effectLst/>
                  <a:uLnTx/>
                  <a:uFillTx/>
                </a:endParaRPr>
              </a:p>
            </p:txBody>
          </p:sp>
        </p:grpSp>
        <p:sp>
          <p:nvSpPr>
            <p:cNvPr id="23" name="TextBox 22"/>
            <p:cNvSpPr txBox="1"/>
            <p:nvPr/>
          </p:nvSpPr>
          <p:spPr>
            <a:xfrm>
              <a:off x="9076452" y="4990568"/>
              <a:ext cx="1347100" cy="369332"/>
            </a:xfrm>
            <a:prstGeom prst="rect">
              <a:avLst/>
            </a:prstGeom>
            <a:noFill/>
          </p:spPr>
          <p:txBody>
            <a:bodyPr wrap="none" rtlCol="0">
              <a:spAutoFit/>
            </a:bodyPr>
            <a:lstStyle/>
            <a:p>
              <a:r>
                <a:rPr lang="en-GB" dirty="0" smtClean="0"/>
                <a:t>Windows 10</a:t>
              </a:r>
              <a:endParaRPr lang="en-GB" dirty="0"/>
            </a:p>
          </p:txBody>
        </p:sp>
        <p:grpSp>
          <p:nvGrpSpPr>
            <p:cNvPr id="28" name="Group 27"/>
            <p:cNvGrpSpPr/>
            <p:nvPr/>
          </p:nvGrpSpPr>
          <p:grpSpPr>
            <a:xfrm>
              <a:off x="7967214" y="2403978"/>
              <a:ext cx="3565576" cy="2279633"/>
              <a:chOff x="2376161" y="2718054"/>
              <a:chExt cx="925305" cy="591589"/>
            </a:xfrm>
          </p:grpSpPr>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2376161" y="2718054"/>
                <a:ext cx="925305" cy="591589"/>
              </a:xfrm>
              <a:custGeom>
                <a:avLst/>
                <a:gdLst>
                  <a:gd name="connsiteX0" fmla="*/ 256927 w 1579608"/>
                  <a:gd name="connsiteY0" fmla="*/ 66057 h 1009913"/>
                  <a:gd name="connsiteX1" fmla="*/ 256927 w 1579608"/>
                  <a:gd name="connsiteY1" fmla="*/ 682900 h 1009913"/>
                  <a:gd name="connsiteX2" fmla="*/ 1356925 w 1579608"/>
                  <a:gd name="connsiteY2" fmla="*/ 682900 h 1009913"/>
                  <a:gd name="connsiteX3" fmla="*/ 1356925 w 1579608"/>
                  <a:gd name="connsiteY3" fmla="*/ 66057 h 1009913"/>
                  <a:gd name="connsiteX4" fmla="*/ 0 w 1579608"/>
                  <a:gd name="connsiteY4" fmla="*/ 0 h 1009913"/>
                  <a:gd name="connsiteX5" fmla="*/ 1579608 w 1579608"/>
                  <a:gd name="connsiteY5" fmla="*/ 0 h 1009913"/>
                  <a:gd name="connsiteX6" fmla="*/ 1579608 w 1579608"/>
                  <a:gd name="connsiteY6" fmla="*/ 1009913 h 1009913"/>
                  <a:gd name="connsiteX7" fmla="*/ 0 w 1579608"/>
                  <a:gd name="connsiteY7" fmla="*/ 1009913 h 100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9608" h="1009913">
                    <a:moveTo>
                      <a:pt x="256927" y="66057"/>
                    </a:moveTo>
                    <a:lnTo>
                      <a:pt x="256927" y="682900"/>
                    </a:lnTo>
                    <a:lnTo>
                      <a:pt x="1356925" y="682900"/>
                    </a:lnTo>
                    <a:lnTo>
                      <a:pt x="1356925" y="66057"/>
                    </a:lnTo>
                    <a:close/>
                    <a:moveTo>
                      <a:pt x="0" y="0"/>
                    </a:moveTo>
                    <a:lnTo>
                      <a:pt x="1579608" y="0"/>
                    </a:lnTo>
                    <a:lnTo>
                      <a:pt x="1579608" y="1009913"/>
                    </a:lnTo>
                    <a:lnTo>
                      <a:pt x="0" y="1009913"/>
                    </a:lnTo>
                    <a:close/>
                  </a:path>
                </a:pathLst>
              </a:custGeom>
            </p:spPr>
          </p:pic>
          <p:pic>
            <p:nvPicPr>
              <p:cNvPr id="26" name="Laptop"/>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526664" y="2756830"/>
                <a:ext cx="644358" cy="361336"/>
              </a:xfrm>
              <a:prstGeom prst="rect">
                <a:avLst/>
              </a:prstGeom>
            </p:spPr>
          </p:pic>
          <p:sp>
            <p:nvSpPr>
              <p:cNvPr id="27" name="Windows Flag"/>
              <p:cNvSpPr>
                <a:spLocks noEditPoints="1"/>
              </p:cNvSpPr>
              <p:nvPr/>
            </p:nvSpPr>
            <p:spPr bwMode="auto">
              <a:xfrm>
                <a:off x="2750017" y="2834216"/>
                <a:ext cx="204090" cy="204900"/>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smtClean="0">
                  <a:ln>
                    <a:noFill/>
                  </a:ln>
                  <a:solidFill>
                    <a:srgbClr val="FFFFFF"/>
                  </a:solidFill>
                  <a:effectLst/>
                  <a:uLnTx/>
                  <a:uFillTx/>
                </a:endParaRPr>
              </a:p>
            </p:txBody>
          </p:sp>
        </p:grpSp>
      </p:grpSp>
      <p:sp>
        <p:nvSpPr>
          <p:cNvPr id="35" name="TextBox 34"/>
          <p:cNvSpPr txBox="1"/>
          <p:nvPr/>
        </p:nvSpPr>
        <p:spPr>
          <a:xfrm>
            <a:off x="580356" y="5503062"/>
            <a:ext cx="2057230" cy="369332"/>
          </a:xfrm>
          <a:prstGeom prst="rect">
            <a:avLst/>
          </a:prstGeom>
          <a:noFill/>
        </p:spPr>
        <p:txBody>
          <a:bodyPr wrap="none" rtlCol="0">
            <a:spAutoFit/>
          </a:bodyPr>
          <a:lstStyle/>
          <a:p>
            <a:r>
              <a:rPr lang="en-GB" dirty="0" smtClean="0"/>
              <a:t>Windows Phone 8.1</a:t>
            </a:r>
            <a:endParaRPr lang="en-GB" dirty="0"/>
          </a:p>
        </p:txBody>
      </p:sp>
      <p:pic>
        <p:nvPicPr>
          <p:cNvPr id="37"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5556" y="2557733"/>
            <a:ext cx="2552287" cy="16013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2"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7949" y="3189796"/>
            <a:ext cx="734190" cy="14198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9086636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Windows Phone Silverlight Apps</a:t>
            </a:r>
            <a:endParaRPr lang="en-GB" dirty="0"/>
          </a:p>
        </p:txBody>
      </p:sp>
      <p:sp>
        <p:nvSpPr>
          <p:cNvPr id="17" name="TextBox 16"/>
          <p:cNvSpPr txBox="1"/>
          <p:nvPr/>
        </p:nvSpPr>
        <p:spPr>
          <a:xfrm>
            <a:off x="-66675" y="6571408"/>
            <a:ext cx="5945858" cy="307777"/>
          </a:xfrm>
          <a:prstGeom prst="rect">
            <a:avLst/>
          </a:prstGeom>
          <a:noFill/>
        </p:spPr>
        <p:txBody>
          <a:bodyPr wrap="none" rtlCol="0">
            <a:spAutoFit/>
          </a:bodyPr>
          <a:lstStyle/>
          <a:p>
            <a:r>
              <a:rPr lang="en-GB" sz="1400" dirty="0" smtClean="0"/>
              <a:t>*Silverlight on Windows Phone 8.1 can be a mix of Silverlight and </a:t>
            </a:r>
            <a:r>
              <a:rPr lang="en-GB" sz="1400" dirty="0" err="1" smtClean="0"/>
              <a:t>WinRT</a:t>
            </a:r>
            <a:r>
              <a:rPr lang="en-GB" sz="1400" dirty="0" smtClean="0"/>
              <a:t> APIs</a:t>
            </a:r>
            <a:endParaRPr lang="en-GB" sz="1400" dirty="0"/>
          </a:p>
        </p:txBody>
      </p:sp>
      <p:grpSp>
        <p:nvGrpSpPr>
          <p:cNvPr id="9" name="Group 8"/>
          <p:cNvGrpSpPr/>
          <p:nvPr/>
        </p:nvGrpSpPr>
        <p:grpSpPr>
          <a:xfrm>
            <a:off x="1217280" y="1481138"/>
            <a:ext cx="2424224" cy="3878762"/>
            <a:chOff x="1091813" y="514376"/>
            <a:chExt cx="2424224" cy="3878762"/>
          </a:xfrm>
        </p:grpSpPr>
        <p:pic>
          <p:nvPicPr>
            <p:cNvPr id="5" name="Picture 4" descr="phon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1813" y="514376"/>
              <a:ext cx="2424224" cy="3878762"/>
            </a:xfrm>
            <a:prstGeom prst="rect">
              <a:avLst/>
            </a:prstGeom>
          </p:spPr>
        </p:pic>
        <p:grpSp>
          <p:nvGrpSpPr>
            <p:cNvPr id="8" name="Group 7"/>
            <p:cNvGrpSpPr/>
            <p:nvPr/>
          </p:nvGrpSpPr>
          <p:grpSpPr>
            <a:xfrm>
              <a:off x="1581149" y="1325851"/>
              <a:ext cx="1400176" cy="2103149"/>
              <a:chOff x="4371974" y="1839939"/>
              <a:chExt cx="1685926" cy="2274861"/>
            </a:xfrm>
          </p:grpSpPr>
          <p:sp>
            <p:nvSpPr>
              <p:cNvPr id="7" name="Rectangle 6"/>
              <p:cNvSpPr/>
              <p:nvPr/>
            </p:nvSpPr>
            <p:spPr>
              <a:xfrm>
                <a:off x="4371974" y="1839939"/>
                <a:ext cx="1685926" cy="2274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0169" y="2538391"/>
                <a:ext cx="1549537" cy="503521"/>
              </a:xfrm>
              <a:prstGeom prst="rect">
                <a:avLst/>
              </a:prstGeom>
            </p:spPr>
          </p:pic>
        </p:grpSp>
      </p:grpSp>
      <p:grpSp>
        <p:nvGrpSpPr>
          <p:cNvPr id="13" name="Group 12"/>
          <p:cNvGrpSpPr/>
          <p:nvPr/>
        </p:nvGrpSpPr>
        <p:grpSpPr>
          <a:xfrm>
            <a:off x="1210019" y="5041493"/>
            <a:ext cx="2438745" cy="1204467"/>
            <a:chOff x="1768088" y="5272861"/>
            <a:chExt cx="2438745" cy="1204467"/>
          </a:xfrm>
        </p:grpSpPr>
        <p:sp>
          <p:nvSpPr>
            <p:cNvPr id="10" name="TextBox 9"/>
            <p:cNvSpPr txBox="1"/>
            <p:nvPr/>
          </p:nvSpPr>
          <p:spPr>
            <a:xfrm>
              <a:off x="1768088" y="5272861"/>
              <a:ext cx="2438745" cy="369332"/>
            </a:xfrm>
            <a:prstGeom prst="rect">
              <a:avLst/>
            </a:prstGeom>
            <a:noFill/>
          </p:spPr>
          <p:txBody>
            <a:bodyPr wrap="none" rtlCol="0">
              <a:spAutoFit/>
            </a:bodyPr>
            <a:lstStyle/>
            <a:p>
              <a:r>
                <a:rPr lang="en-GB" dirty="0" smtClean="0"/>
                <a:t>Windows Phone 7.5/7.8</a:t>
              </a:r>
              <a:endParaRPr lang="en-GB" dirty="0"/>
            </a:p>
          </p:txBody>
        </p:sp>
        <p:sp>
          <p:nvSpPr>
            <p:cNvPr id="11" name="TextBox 10"/>
            <p:cNvSpPr txBox="1"/>
            <p:nvPr/>
          </p:nvSpPr>
          <p:spPr>
            <a:xfrm>
              <a:off x="1958845" y="5690429"/>
              <a:ext cx="2057230" cy="369332"/>
            </a:xfrm>
            <a:prstGeom prst="rect">
              <a:avLst/>
            </a:prstGeom>
            <a:noFill/>
          </p:spPr>
          <p:txBody>
            <a:bodyPr wrap="none" rtlCol="0">
              <a:spAutoFit/>
            </a:bodyPr>
            <a:lstStyle/>
            <a:p>
              <a:r>
                <a:rPr lang="en-GB" dirty="0" smtClean="0"/>
                <a:t>Windows Phone 8.0</a:t>
              </a:r>
              <a:endParaRPr lang="en-GB" dirty="0"/>
            </a:p>
          </p:txBody>
        </p:sp>
        <p:sp>
          <p:nvSpPr>
            <p:cNvPr id="12" name="TextBox 11"/>
            <p:cNvSpPr txBox="1"/>
            <p:nvPr/>
          </p:nvSpPr>
          <p:spPr>
            <a:xfrm>
              <a:off x="1958845" y="6107996"/>
              <a:ext cx="2172646" cy="369332"/>
            </a:xfrm>
            <a:prstGeom prst="rect">
              <a:avLst/>
            </a:prstGeom>
            <a:noFill/>
          </p:spPr>
          <p:txBody>
            <a:bodyPr wrap="none" rtlCol="0">
              <a:spAutoFit/>
            </a:bodyPr>
            <a:lstStyle/>
            <a:p>
              <a:r>
                <a:rPr lang="en-GB" dirty="0" smtClean="0"/>
                <a:t>Windows Phone 8.1*</a:t>
              </a:r>
              <a:endParaRPr lang="en-GB" dirty="0"/>
            </a:p>
          </p:txBody>
        </p:sp>
      </p:grpSp>
      <p:sp>
        <p:nvSpPr>
          <p:cNvPr id="15" name="Right Arrow 14"/>
          <p:cNvSpPr/>
          <p:nvPr/>
        </p:nvSpPr>
        <p:spPr>
          <a:xfrm>
            <a:off x="3458006" y="2150818"/>
            <a:ext cx="3459629" cy="734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t>Port the UI Silverlight -&gt; Windows XAML</a:t>
            </a:r>
            <a:endParaRPr lang="en-GB" sz="1400" b="1" dirty="0"/>
          </a:p>
        </p:txBody>
      </p:sp>
      <p:sp>
        <p:nvSpPr>
          <p:cNvPr id="16" name="Right Arrow 15"/>
          <p:cNvSpPr/>
          <p:nvPr/>
        </p:nvSpPr>
        <p:spPr>
          <a:xfrm>
            <a:off x="3458006" y="3100349"/>
            <a:ext cx="3459629" cy="734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t>Rewrite code to target UAP APIs*</a:t>
            </a:r>
            <a:endParaRPr lang="en-GB" sz="1400" b="1" dirty="0"/>
          </a:p>
        </p:txBody>
      </p:sp>
      <p:sp>
        <p:nvSpPr>
          <p:cNvPr id="18" name="Right Arrow 17"/>
          <p:cNvSpPr/>
          <p:nvPr/>
        </p:nvSpPr>
        <p:spPr>
          <a:xfrm>
            <a:off x="3458006" y="4049879"/>
            <a:ext cx="3459629" cy="734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t>Design UX for multiple form factors</a:t>
            </a:r>
            <a:endParaRPr lang="en-GB" sz="1400" b="1" dirty="0"/>
          </a:p>
        </p:txBody>
      </p:sp>
      <p:grpSp>
        <p:nvGrpSpPr>
          <p:cNvPr id="29" name="Group 28"/>
          <p:cNvGrpSpPr/>
          <p:nvPr/>
        </p:nvGrpSpPr>
        <p:grpSpPr>
          <a:xfrm>
            <a:off x="7215992" y="3522125"/>
            <a:ext cx="1215837" cy="1184120"/>
            <a:chOff x="7185213" y="1892624"/>
            <a:chExt cx="3339912" cy="3252785"/>
          </a:xfrm>
        </p:grpSpPr>
        <p:pic>
          <p:nvPicPr>
            <p:cNvPr id="20" name="Phon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5213" y="1892624"/>
              <a:ext cx="3339912" cy="3252785"/>
            </a:xfrm>
            <a:prstGeom prst="rect">
              <a:avLst/>
            </a:prstGeom>
          </p:spPr>
        </p:pic>
        <p:sp>
          <p:nvSpPr>
            <p:cNvPr id="22" name="Windows Flag"/>
            <p:cNvSpPr>
              <a:spLocks noEditPoints="1"/>
            </p:cNvSpPr>
            <p:nvPr/>
          </p:nvSpPr>
          <p:spPr bwMode="auto">
            <a:xfrm>
              <a:off x="8279892" y="2929868"/>
              <a:ext cx="816997" cy="820242"/>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smtClean="0">
                <a:ln>
                  <a:noFill/>
                </a:ln>
                <a:solidFill>
                  <a:srgbClr val="FFFFFF"/>
                </a:solidFill>
                <a:effectLst/>
                <a:uLnTx/>
                <a:uFillTx/>
              </a:endParaRPr>
            </a:p>
          </p:txBody>
        </p:sp>
      </p:grpSp>
      <p:sp>
        <p:nvSpPr>
          <p:cNvPr id="23" name="TextBox 22"/>
          <p:cNvSpPr txBox="1"/>
          <p:nvPr/>
        </p:nvSpPr>
        <p:spPr>
          <a:xfrm>
            <a:off x="8933148" y="4990568"/>
            <a:ext cx="1347100" cy="369332"/>
          </a:xfrm>
          <a:prstGeom prst="rect">
            <a:avLst/>
          </a:prstGeom>
          <a:noFill/>
        </p:spPr>
        <p:txBody>
          <a:bodyPr wrap="none" rtlCol="0">
            <a:spAutoFit/>
          </a:bodyPr>
          <a:lstStyle/>
          <a:p>
            <a:r>
              <a:rPr lang="en-GB" dirty="0" smtClean="0"/>
              <a:t>Windows 10</a:t>
            </a:r>
            <a:endParaRPr lang="en-GB" dirty="0"/>
          </a:p>
        </p:txBody>
      </p:sp>
      <p:grpSp>
        <p:nvGrpSpPr>
          <p:cNvPr id="28" name="Group 27"/>
          <p:cNvGrpSpPr/>
          <p:nvPr/>
        </p:nvGrpSpPr>
        <p:grpSpPr>
          <a:xfrm>
            <a:off x="7823910" y="2403978"/>
            <a:ext cx="3565576" cy="2279633"/>
            <a:chOff x="2376161" y="2718054"/>
            <a:chExt cx="925305" cy="591589"/>
          </a:xfrm>
        </p:grpSpPr>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2376161" y="2718054"/>
              <a:ext cx="925305" cy="591589"/>
            </a:xfrm>
            <a:custGeom>
              <a:avLst/>
              <a:gdLst>
                <a:gd name="connsiteX0" fmla="*/ 256927 w 1579608"/>
                <a:gd name="connsiteY0" fmla="*/ 66057 h 1009913"/>
                <a:gd name="connsiteX1" fmla="*/ 256927 w 1579608"/>
                <a:gd name="connsiteY1" fmla="*/ 682900 h 1009913"/>
                <a:gd name="connsiteX2" fmla="*/ 1356925 w 1579608"/>
                <a:gd name="connsiteY2" fmla="*/ 682900 h 1009913"/>
                <a:gd name="connsiteX3" fmla="*/ 1356925 w 1579608"/>
                <a:gd name="connsiteY3" fmla="*/ 66057 h 1009913"/>
                <a:gd name="connsiteX4" fmla="*/ 0 w 1579608"/>
                <a:gd name="connsiteY4" fmla="*/ 0 h 1009913"/>
                <a:gd name="connsiteX5" fmla="*/ 1579608 w 1579608"/>
                <a:gd name="connsiteY5" fmla="*/ 0 h 1009913"/>
                <a:gd name="connsiteX6" fmla="*/ 1579608 w 1579608"/>
                <a:gd name="connsiteY6" fmla="*/ 1009913 h 1009913"/>
                <a:gd name="connsiteX7" fmla="*/ 0 w 1579608"/>
                <a:gd name="connsiteY7" fmla="*/ 1009913 h 100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9608" h="1009913">
                  <a:moveTo>
                    <a:pt x="256927" y="66057"/>
                  </a:moveTo>
                  <a:lnTo>
                    <a:pt x="256927" y="682900"/>
                  </a:lnTo>
                  <a:lnTo>
                    <a:pt x="1356925" y="682900"/>
                  </a:lnTo>
                  <a:lnTo>
                    <a:pt x="1356925" y="66057"/>
                  </a:lnTo>
                  <a:close/>
                  <a:moveTo>
                    <a:pt x="0" y="0"/>
                  </a:moveTo>
                  <a:lnTo>
                    <a:pt x="1579608" y="0"/>
                  </a:lnTo>
                  <a:lnTo>
                    <a:pt x="1579608" y="1009913"/>
                  </a:lnTo>
                  <a:lnTo>
                    <a:pt x="0" y="1009913"/>
                  </a:lnTo>
                  <a:close/>
                </a:path>
              </a:pathLst>
            </a:custGeom>
          </p:spPr>
        </p:pic>
        <p:pic>
          <p:nvPicPr>
            <p:cNvPr id="26" name="Laptop"/>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526664" y="2756830"/>
              <a:ext cx="644358" cy="361336"/>
            </a:xfrm>
            <a:prstGeom prst="rect">
              <a:avLst/>
            </a:prstGeom>
          </p:spPr>
        </p:pic>
        <p:sp>
          <p:nvSpPr>
            <p:cNvPr id="27" name="Windows Flag"/>
            <p:cNvSpPr>
              <a:spLocks noEditPoints="1"/>
            </p:cNvSpPr>
            <p:nvPr/>
          </p:nvSpPr>
          <p:spPr bwMode="auto">
            <a:xfrm>
              <a:off x="2750017" y="2834216"/>
              <a:ext cx="204090" cy="204900"/>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smtClean="0">
                <a:ln>
                  <a:noFill/>
                </a:ln>
                <a:solidFill>
                  <a:srgbClr val="FFFFFF"/>
                </a:solidFill>
                <a:effectLst/>
                <a:uLnTx/>
                <a:uFillTx/>
              </a:endParaRPr>
            </a:p>
          </p:txBody>
        </p:sp>
      </p:grpSp>
    </p:spTree>
    <p:extLst>
      <p:ext uri="{BB962C8B-B14F-4D97-AF65-F5344CB8AC3E}">
        <p14:creationId xmlns:p14="http://schemas.microsoft.com/office/powerpoint/2010/main" val="94686528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Porting – What You Can Expect</a:t>
            </a:r>
            <a:endParaRPr lang="en-US" dirty="0"/>
          </a:p>
        </p:txBody>
      </p:sp>
      <p:sp>
        <p:nvSpPr>
          <p:cNvPr id="2" name="Content Placeholder 1"/>
          <p:cNvSpPr>
            <a:spLocks noGrp="1"/>
          </p:cNvSpPr>
          <p:nvPr>
            <p:ph type="body" sz="quarter" idx="10"/>
          </p:nvPr>
        </p:nvSpPr>
        <p:spPr/>
        <p:txBody>
          <a:bodyPr/>
          <a:lstStyle/>
          <a:p>
            <a:r>
              <a:rPr lang="en-US" dirty="0" smtClean="0"/>
              <a:t>8.1 WinRT app code needs few changes</a:t>
            </a:r>
          </a:p>
          <a:p>
            <a:pPr lvl="1"/>
            <a:r>
              <a:rPr lang="en-US" dirty="0" smtClean="0"/>
              <a:t>App lifecycle, background execution, Tiles and toasts – all the same</a:t>
            </a:r>
          </a:p>
          <a:p>
            <a:pPr lvl="1"/>
            <a:r>
              <a:rPr lang="en-US" dirty="0" smtClean="0"/>
              <a:t>UAP APIs are a superset of the Windows 8.1 WinRT APIs</a:t>
            </a:r>
          </a:p>
          <a:p>
            <a:pPr lvl="1"/>
            <a:r>
              <a:rPr lang="en-US" dirty="0" smtClean="0"/>
              <a:t>Review/change logic that relied on compiler conditionals (#if…) to handle platform differences</a:t>
            </a:r>
          </a:p>
          <a:p>
            <a:pPr lvl="1"/>
            <a:r>
              <a:rPr lang="en-US" dirty="0" smtClean="0"/>
              <a:t>A few APIs are deprecated (example, Phone 8.1 …</a:t>
            </a:r>
            <a:r>
              <a:rPr lang="en-US" dirty="0" err="1" smtClean="0"/>
              <a:t>AndContinue</a:t>
            </a:r>
            <a:r>
              <a:rPr lang="en-US" dirty="0" smtClean="0"/>
              <a:t> APIs)</a:t>
            </a:r>
          </a:p>
          <a:p>
            <a:pPr lvl="1"/>
            <a:r>
              <a:rPr lang="en-US" dirty="0" smtClean="0"/>
              <a:t>Charms bar gone so app must now display UI to launch Settings, Share or Search</a:t>
            </a:r>
          </a:p>
          <a:p>
            <a:r>
              <a:rPr lang="en-US" b="1" dirty="0" smtClean="0"/>
              <a:t>8.1 WinRT XAML UI ports across fairly easily</a:t>
            </a:r>
          </a:p>
          <a:p>
            <a:pPr lvl="1"/>
            <a:r>
              <a:rPr lang="en-US" dirty="0" smtClean="0"/>
              <a:t>Though you have work to do if you want to build adaptive UI working across multiple device families</a:t>
            </a:r>
          </a:p>
          <a:p>
            <a:pPr lvl="1"/>
            <a:r>
              <a:rPr lang="en-US" dirty="0" smtClean="0"/>
              <a:t>Care needed with deprecated and altered styles and with font size changes</a:t>
            </a:r>
          </a:p>
          <a:p>
            <a:r>
              <a:rPr lang="en-US" dirty="0" smtClean="0"/>
              <a:t>Silverlight 7.x/8.x apps need reimplementation</a:t>
            </a:r>
          </a:p>
          <a:p>
            <a:pPr lvl="1"/>
            <a:r>
              <a:rPr lang="en-US" dirty="0"/>
              <a:t>Though these apps still run on Windows 10 Mobile devices</a:t>
            </a:r>
            <a:r>
              <a:rPr lang="en-US" dirty="0" smtClean="0"/>
              <a:t>!</a:t>
            </a:r>
          </a:p>
          <a:p>
            <a:pPr lvl="1"/>
            <a:r>
              <a:rPr lang="en-US" dirty="0" smtClean="0"/>
              <a:t>Porting tool is coming… (as at May 2015)</a:t>
            </a:r>
            <a:endParaRPr lang="en-US" dirty="0"/>
          </a:p>
        </p:txBody>
      </p:sp>
    </p:spTree>
    <p:extLst>
      <p:ext uri="{BB962C8B-B14F-4D97-AF65-F5344CB8AC3E}">
        <p14:creationId xmlns:p14="http://schemas.microsoft.com/office/powerpoint/2010/main" val="87160183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app model" id="{B75E65E0-1F3B-4A33-871B-C41A2AE52289}" vid="{EF767C40-20ED-402C-99F2-68719F707F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992</TotalTime>
  <Words>1293</Words>
  <Application>Microsoft Office PowerPoint</Application>
  <PresentationFormat>Widescreen</PresentationFormat>
  <Paragraphs>311</Paragraphs>
  <Slides>38</Slides>
  <Notes>9</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Calibri</vt:lpstr>
      <vt:lpstr>Calibri</vt:lpstr>
      <vt:lpstr>Consolas</vt:lpstr>
      <vt:lpstr>Courier New</vt:lpstr>
      <vt:lpstr>Microsoft Sans Serif</vt:lpstr>
      <vt:lpstr>Segoe UI</vt:lpstr>
      <vt:lpstr>Segoe UI Light</vt:lpstr>
      <vt:lpstr>Times New Roman</vt:lpstr>
      <vt:lpstr>Wingdings</vt:lpstr>
      <vt:lpstr>Windows Threshold</vt:lpstr>
      <vt:lpstr>Porting 8.1 Apps to Windows 10</vt:lpstr>
      <vt:lpstr>Agenda</vt:lpstr>
      <vt:lpstr>Extend your app to multiple device families and use new capabilities by targeting the UWP </vt:lpstr>
      <vt:lpstr>Migration Paths to Windows 10</vt:lpstr>
      <vt:lpstr>Windows 8.0/8.1 Store Apps</vt:lpstr>
      <vt:lpstr>Windows Phone 8.1 Store Apps (WinRT)</vt:lpstr>
      <vt:lpstr>Windows 8.1 Universal Apps</vt:lpstr>
      <vt:lpstr>Windows Phone Silverlight Apps</vt:lpstr>
      <vt:lpstr>Porting – What You Can Expect</vt:lpstr>
      <vt:lpstr>Porting a Windows 8.1 or Windows Phone 8.1 Project</vt:lpstr>
      <vt:lpstr>Porting an 8.1 WinRT Project</vt:lpstr>
      <vt:lpstr>Upgrade_to_uwp Powershell script</vt:lpstr>
      <vt:lpstr>Updated Project </vt:lpstr>
      <vt:lpstr>Manual project file updates</vt:lpstr>
      <vt:lpstr>Manual package.appxmanifest edits</vt:lpstr>
      <vt:lpstr>Manual package.appxmanifest edits</vt:lpstr>
      <vt:lpstr>Deprecated Elements</vt:lpstr>
      <vt:lpstr>Window Sizes (launch and min size)</vt:lpstr>
      <vt:lpstr>See MSDN documentation for manifest changes:  What's different in Windows 10 Insider Preview https://msdn.microsoft.com/library/windows/apps/dn965501.aspx  </vt:lpstr>
      <vt:lpstr>Porting an 8.1 XAML app</vt:lpstr>
      <vt:lpstr>PowerPoint Presentation</vt:lpstr>
      <vt:lpstr>Additional Conversion Steps</vt:lpstr>
      <vt:lpstr>1. Review #if conditional compilation</vt:lpstr>
      <vt:lpstr>Handling Back Button</vt:lpstr>
      <vt:lpstr>2. Add Ref for Platform extensions </vt:lpstr>
      <vt:lpstr>Adaptive code</vt:lpstr>
      <vt:lpstr>3. Replace Deprecated APIs</vt:lpstr>
      <vt:lpstr>4. Review all use of Styles and Sizes</vt:lpstr>
      <vt:lpstr>New scale factors</vt:lpstr>
      <vt:lpstr>Scaling gotcha’s</vt:lpstr>
      <vt:lpstr>5. Update Charms Bar Integration Code</vt:lpstr>
      <vt:lpstr>6. Create an awesome adaptive UI!</vt:lpstr>
      <vt:lpstr>Migrating 8.1 universal apps</vt:lpstr>
      <vt:lpstr>What about 8.1 Universal apps?</vt:lpstr>
      <vt:lpstr>What to do with your Shared project?</vt:lpstr>
      <vt:lpstr>Review</vt:lpstr>
      <vt:lpstr>Further Information</vt:lpstr>
      <vt:lpstr>PowerPoint Presentation</vt:lpstr>
    </vt:vector>
  </TitlesOfParts>
  <Company>Jerry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10 Andy &amp; Jerry</dc:title>
  <dc:creator>Jerry Nixon</dc:creator>
  <cp:lastModifiedBy>Andy Wigley</cp:lastModifiedBy>
  <cp:revision>63</cp:revision>
  <dcterms:created xsi:type="dcterms:W3CDTF">2015-02-05T17:04:52Z</dcterms:created>
  <dcterms:modified xsi:type="dcterms:W3CDTF">2015-05-15T20:05:52Z</dcterms:modified>
</cp:coreProperties>
</file>